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5" r:id="rId4"/>
    <p:sldId id="260" r:id="rId5"/>
    <p:sldId id="271" r:id="rId6"/>
    <p:sldId id="284" r:id="rId7"/>
    <p:sldId id="262" r:id="rId8"/>
    <p:sldId id="286" r:id="rId9"/>
    <p:sldId id="263" r:id="rId10"/>
    <p:sldId id="281" r:id="rId11"/>
    <p:sldId id="264" r:id="rId12"/>
    <p:sldId id="265" r:id="rId13"/>
    <p:sldId id="273" r:id="rId14"/>
    <p:sldId id="274" r:id="rId15"/>
    <p:sldId id="275" r:id="rId16"/>
    <p:sldId id="276" r:id="rId17"/>
    <p:sldId id="272" r:id="rId18"/>
    <p:sldId id="267" r:id="rId19"/>
    <p:sldId id="288" r:id="rId20"/>
    <p:sldId id="266" r:id="rId21"/>
    <p:sldId id="277" r:id="rId22"/>
    <p:sldId id="269" r:id="rId23"/>
    <p:sldId id="278" r:id="rId24"/>
    <p:sldId id="280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1138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1A62-DD75-496D-A202-33900BE72EA7}" type="datetimeFigureOut">
              <a:rPr lang="sk-SK" smtClean="0"/>
              <a:pPr/>
              <a:t>23. 4. 2018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4068-8315-40E6-AD27-9E275EBD53A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rogram%20Files\MATLAB\R2014a\help\matlab\ref\uicontrol_props.htm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lab.sk/" TargetMode="External"/><Relationship Id="rId2" Type="http://schemas.openxmlformats.org/officeDocument/2006/relationships/hyperlink" Target="http://www.mathworks.com/matlabcentral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atlab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420938"/>
            <a:ext cx="4176712" cy="359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6659563" y="6308725"/>
            <a:ext cx="22926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sk-SK" sz="2000" b="1" dirty="0" smtClean="0"/>
              <a:t>LS 2018, </a:t>
            </a:r>
            <a:r>
              <a:rPr lang="en-US" altLang="sk-SK" sz="2000" b="1" dirty="0" smtClean="0"/>
              <a:t>7</a:t>
            </a:r>
            <a:r>
              <a:rPr lang="sk-SK" altLang="sk-SK" sz="2000" b="1" dirty="0" smtClean="0"/>
              <a:t>.</a:t>
            </a:r>
            <a:r>
              <a:rPr lang="sk-SK" altLang="sk-SK" sz="2000" b="1" dirty="0" err="1" smtClean="0"/>
              <a:t>predn</a:t>
            </a:r>
            <a:r>
              <a:rPr lang="sk-SK" altLang="sk-SK" sz="2000" b="1" dirty="0"/>
              <a:t>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692150"/>
            <a:ext cx="8786812" cy="1470025"/>
          </a:xfrm>
        </p:spPr>
        <p:txBody>
          <a:bodyPr/>
          <a:lstStyle/>
          <a:p>
            <a:pPr eaLnBrk="1" hangingPunct="1"/>
            <a:r>
              <a:rPr lang="sk-SK" altLang="sk-SK" sz="4000" dirty="0" smtClean="0"/>
              <a:t>MATLAB (1) - úvod do programovania vedeckých problémov</a:t>
            </a:r>
          </a:p>
        </p:txBody>
      </p:sp>
    </p:spTree>
    <p:extLst>
      <p:ext uri="{BB962C8B-B14F-4D97-AF65-F5344CB8AC3E}">
        <p14:creationId xmlns:p14="http://schemas.microsoft.com/office/powerpoint/2010/main" val="37887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Nastavenie</a:t>
            </a:r>
            <a:r>
              <a:rPr lang="en-US" sz="2400" b="1" dirty="0" smtClean="0"/>
              <a:t> </a:t>
            </a:r>
            <a:r>
              <a:rPr lang="sk-SK" sz="2400" b="1" dirty="0" smtClean="0"/>
              <a:t>vzhľadu </a:t>
            </a:r>
            <a:r>
              <a:rPr lang="en-US" sz="2400" b="1" dirty="0" err="1" smtClean="0"/>
              <a:t>objektu</a:t>
            </a:r>
            <a:r>
              <a:rPr lang="en-US" sz="2400" b="1" dirty="0" smtClean="0"/>
              <a:t> GUI</a:t>
            </a:r>
            <a:endParaRPr lang="sk-SK" sz="2400" b="1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zadanie</a:t>
            </a:r>
            <a:r>
              <a:rPr lang="en-US" sz="2400" dirty="0" smtClean="0"/>
              <a:t> </a:t>
            </a:r>
            <a:r>
              <a:rPr lang="en-US" sz="2400" dirty="0" err="1" smtClean="0"/>
              <a:t>zobrazovan</a:t>
            </a:r>
            <a:r>
              <a:rPr lang="sk-SK" sz="2400" dirty="0" smtClean="0"/>
              <a:t>é</a:t>
            </a:r>
            <a:r>
              <a:rPr lang="en-US" sz="2400" dirty="0" smtClean="0"/>
              <a:t>ho </a:t>
            </a:r>
            <a:r>
              <a:rPr lang="en-US" sz="2400" dirty="0" err="1" smtClean="0"/>
              <a:t>textu</a:t>
            </a:r>
            <a:r>
              <a:rPr lang="sk-SK" sz="2400" dirty="0" smtClean="0"/>
              <a:t> objektu</a:t>
            </a:r>
            <a:r>
              <a:rPr lang="en-US" sz="2400" dirty="0" smtClean="0"/>
              <a:t> - ‘string’</a:t>
            </a:r>
            <a:endParaRPr lang="sk-SK" sz="2400" dirty="0" smtClean="0"/>
          </a:p>
          <a:p>
            <a:pPr lvl="1"/>
            <a:r>
              <a:rPr lang="sk-SK" sz="2400" dirty="0" smtClean="0"/>
              <a:t>- napr. názov tlačidla, text </a:t>
            </a:r>
            <a:r>
              <a:rPr lang="sk-SK" sz="2400" dirty="0" err="1" smtClean="0"/>
              <a:t>checkboxu</a:t>
            </a:r>
            <a:endParaRPr lang="sk-SK" sz="2400" dirty="0" smtClean="0"/>
          </a:p>
          <a:p>
            <a:pPr lvl="1">
              <a:buFontTx/>
              <a:buChar char="-"/>
            </a:pPr>
            <a:r>
              <a:rPr lang="en-US" sz="2400" dirty="0" smtClean="0"/>
              <a:t> </a:t>
            </a:r>
            <a:r>
              <a:rPr lang="sk-SK" sz="2400" dirty="0" smtClean="0"/>
              <a:t>špeciálny </a:t>
            </a:r>
            <a:r>
              <a:rPr lang="sk-SK" sz="2400" dirty="0" smtClean="0"/>
              <a:t>prípad – </a:t>
            </a:r>
            <a:r>
              <a:rPr lang="sk-SK" sz="2400" dirty="0" err="1" smtClean="0"/>
              <a:t>popupmenu</a:t>
            </a:r>
            <a:r>
              <a:rPr lang="sk-SK" sz="2400" dirty="0" smtClean="0"/>
              <a:t> – jednotlivé riadky sa </a:t>
            </a:r>
            <a:r>
              <a:rPr lang="en-US" sz="2400" dirty="0" smtClean="0"/>
              <a:t> </a:t>
            </a:r>
            <a:r>
              <a:rPr lang="sk-SK" sz="2400" dirty="0" smtClean="0"/>
              <a:t>oddeľujú </a:t>
            </a:r>
            <a:r>
              <a:rPr lang="sk-SK" sz="2400" dirty="0" smtClean="0"/>
              <a:t>znakom </a:t>
            </a:r>
            <a:r>
              <a:rPr lang="en-US" sz="2400" dirty="0" smtClean="0"/>
              <a:t>|  </a:t>
            </a:r>
            <a:r>
              <a:rPr lang="sk-SK" sz="2400" dirty="0" smtClean="0"/>
              <a:t>(leží na tej istej klávese ako ň)</a:t>
            </a:r>
          </a:p>
          <a:p>
            <a:pPr lvl="1">
              <a:buFontTx/>
              <a:buChar char="-"/>
            </a:pPr>
            <a:endParaRPr lang="sk-SK" sz="2400" dirty="0"/>
          </a:p>
          <a:p>
            <a:pPr>
              <a:buFont typeface="Arial" pitchFamily="34" charset="0"/>
              <a:buChar char="•"/>
            </a:pPr>
            <a:r>
              <a:rPr lang="sk-SK" sz="2400" dirty="0" smtClean="0"/>
              <a:t> nastavenie preddefinovanej hodnoty – </a:t>
            </a:r>
            <a:r>
              <a:rPr lang="en-US" sz="2400" dirty="0" smtClean="0"/>
              <a:t>‘value’</a:t>
            </a:r>
            <a:endParaRPr lang="sk-SK" sz="2400" dirty="0" smtClean="0"/>
          </a:p>
          <a:p>
            <a:pPr lvl="1">
              <a:buFontTx/>
              <a:buChar char="-"/>
            </a:pPr>
            <a:r>
              <a:rPr lang="en-US" sz="2400" dirty="0" smtClean="0"/>
              <a:t> z</a:t>
            </a:r>
            <a:r>
              <a:rPr lang="sk-SK" sz="2400" dirty="0" err="1" smtClean="0"/>
              <a:t>adáva</a:t>
            </a:r>
            <a:r>
              <a:rPr lang="sk-SK" sz="2400" dirty="0" smtClean="0"/>
              <a:t> </a:t>
            </a:r>
            <a:r>
              <a:rPr lang="sk-SK" sz="2400" dirty="0" smtClean="0"/>
              <a:t>sa vždy numerická hodnota</a:t>
            </a:r>
          </a:p>
          <a:p>
            <a:pPr lvl="1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ur</a:t>
            </a:r>
            <a:r>
              <a:rPr lang="sk-SK" sz="2400" dirty="0" smtClean="0"/>
              <a:t>čuje napr. predvolený riadok </a:t>
            </a:r>
            <a:r>
              <a:rPr lang="sk-SK" sz="2400" dirty="0" err="1" smtClean="0"/>
              <a:t>popupmenu</a:t>
            </a:r>
            <a:r>
              <a:rPr lang="sk-SK" sz="2400" dirty="0" smtClean="0"/>
              <a:t>, zaškrtnutie </a:t>
            </a:r>
            <a:r>
              <a:rPr lang="sk-SK" sz="2400" dirty="0" err="1" smtClean="0"/>
              <a:t>checkboxu</a:t>
            </a:r>
            <a:r>
              <a:rPr lang="sk-SK" sz="2400" dirty="0" smtClean="0"/>
              <a:t>,..</a:t>
            </a:r>
          </a:p>
          <a:p>
            <a:pPr lvl="1">
              <a:buFontTx/>
              <a:buChar char="-"/>
            </a:pPr>
            <a:endParaRPr lang="sk-SK" sz="2400" dirty="0" smtClean="0"/>
          </a:p>
          <a:p>
            <a:endParaRPr lang="sk-SK" sz="2400" dirty="0" smtClean="0"/>
          </a:p>
          <a:p>
            <a:r>
              <a:rPr lang="sk-SK" sz="2000" dirty="0" smtClean="0"/>
              <a:t>Všetky nastavenia nájdete v </a:t>
            </a:r>
            <a:r>
              <a:rPr lang="sk-SK" sz="2000" dirty="0" err="1" smtClean="0"/>
              <a:t>helpe</a:t>
            </a:r>
            <a:r>
              <a:rPr lang="sk-SK" sz="2000" dirty="0" smtClean="0"/>
              <a:t> </a:t>
            </a:r>
            <a:r>
              <a:rPr lang="sk-SK" sz="2000" dirty="0" err="1" smtClean="0"/>
              <a:t>Matlabu</a:t>
            </a:r>
            <a:r>
              <a:rPr lang="sk-SK" sz="2000" dirty="0" smtClean="0"/>
              <a:t> pod heslom </a:t>
            </a:r>
            <a:r>
              <a:rPr lang="sk-SK" sz="2000" dirty="0"/>
              <a:t> </a:t>
            </a:r>
            <a:r>
              <a:rPr lang="en-US" sz="2000" dirty="0" err="1">
                <a:hlinkClick r:id="rId2" action="ppaction://hlinkfile"/>
              </a:rPr>
              <a:t>Uicontrol</a:t>
            </a:r>
            <a:r>
              <a:rPr lang="en-US" sz="2000" dirty="0">
                <a:hlinkClick r:id="rId2" action="ppaction://hlinkfile"/>
              </a:rPr>
              <a:t> </a:t>
            </a:r>
            <a:r>
              <a:rPr lang="en-US" sz="2000" dirty="0" smtClean="0">
                <a:hlinkClick r:id="rId2" action="ppaction://hlinkfile"/>
              </a:rPr>
              <a:t>Properties</a:t>
            </a:r>
            <a:r>
              <a:rPr lang="en-US" sz="2000" dirty="0" smtClean="0"/>
              <a:t> </a:t>
            </a:r>
            <a:r>
              <a:rPr lang="sk-SK" sz="2000" dirty="0" smtClean="0"/>
              <a:t>(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podobne aj </a:t>
            </a:r>
            <a:r>
              <a:rPr lang="sk-SK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Figure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Properties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sk-SK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Axes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k-SK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Properties</a:t>
            </a:r>
            <a:r>
              <a:rPr lang="sk-SK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...</a:t>
            </a:r>
            <a:r>
              <a:rPr lang="sk-SK" sz="2000" dirty="0" smtClean="0"/>
              <a:t>)</a:t>
            </a:r>
            <a:r>
              <a:rPr lang="en-US" sz="2000" dirty="0"/>
              <a:t>  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Obdĺžnik 2"/>
          <p:cNvSpPr/>
          <p:nvPr/>
        </p:nvSpPr>
        <p:spPr>
          <a:xfrm>
            <a:off x="395536" y="1124744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Príklad:</a:t>
            </a:r>
          </a:p>
          <a:p>
            <a:endParaRPr lang="sk-SK" sz="2400" dirty="0" smtClean="0"/>
          </a:p>
          <a:p>
            <a:r>
              <a:rPr lang="sk-SK" dirty="0" smtClean="0">
                <a:latin typeface="Courier New" pitchFamily="49" charset="0"/>
                <a:cs typeface="Courier New" pitchFamily="49" charset="0"/>
              </a:rPr>
              <a:t>clc;clear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all;close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all</a:t>
            </a:r>
            <a:endParaRPr lang="sk-S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figure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MenuBar','none','Name','Gui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','NumberTitle','off','Position',[500,200,300,100],'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resize','off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uicontrol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Style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','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PushButton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','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','STLAC','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Position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',[100,25,100,50]);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k-SK" sz="2400" dirty="0" smtClean="0">
                <a:cs typeface="Courier New" pitchFamily="49" charset="0"/>
              </a:rPr>
              <a:t>Aké jednotky sú nastavené?</a:t>
            </a:r>
            <a:endParaRPr lang="en-US" sz="2400" dirty="0" smtClean="0"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cs typeface="Courier New" pitchFamily="49" charset="0"/>
            </a:endParaRPr>
          </a:p>
          <a:p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806489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/>
              <a:t>Callback</a:t>
            </a:r>
            <a:r>
              <a:rPr lang="sk-SK" sz="2400" b="1" dirty="0" smtClean="0"/>
              <a:t> – vyvolanie funkcie</a:t>
            </a:r>
          </a:p>
          <a:p>
            <a:endParaRPr lang="sk-SK" sz="2400" dirty="0"/>
          </a:p>
          <a:p>
            <a:r>
              <a:rPr lang="sk-SK" sz="2400" dirty="0" smtClean="0"/>
              <a:t>Položka </a:t>
            </a:r>
            <a:r>
              <a:rPr lang="sk-SK" sz="2400" dirty="0" err="1" smtClean="0"/>
              <a:t>Callback</a:t>
            </a:r>
            <a:r>
              <a:rPr lang="sk-SK" sz="2400" dirty="0" smtClean="0"/>
              <a:t> zabezpečuje vyvolanie konkrétneho príkazu alebo funkcie pri použití prvku GUI – napr. pri stlačení tlačidla</a:t>
            </a:r>
          </a:p>
          <a:p>
            <a:endParaRPr lang="sk-SK" sz="2400" dirty="0"/>
          </a:p>
          <a:p>
            <a:r>
              <a:rPr lang="sk-SK" sz="2400" dirty="0" smtClean="0"/>
              <a:t>Príkaz môže byť spustený priamo v definovaní poľa </a:t>
            </a:r>
            <a:r>
              <a:rPr lang="sk-SK" sz="2400" dirty="0" err="1" smtClean="0"/>
              <a:t>Callback</a:t>
            </a:r>
            <a:r>
              <a:rPr lang="sk-SK" sz="2400" dirty="0" smtClean="0"/>
              <a:t>, musí byť však zapísaný ako textový reťazec (</a:t>
            </a:r>
            <a:r>
              <a:rPr lang="sk-SK" sz="2400" dirty="0" err="1" smtClean="0"/>
              <a:t>string</a:t>
            </a:r>
            <a:r>
              <a:rPr lang="sk-SK" sz="2400" dirty="0" smtClean="0"/>
              <a:t>)</a:t>
            </a:r>
          </a:p>
          <a:p>
            <a:endParaRPr lang="sk-SK" sz="2400" dirty="0" smtClean="0"/>
          </a:p>
          <a:p>
            <a:r>
              <a:rPr lang="sk-SK" dirty="0" smtClean="0">
                <a:latin typeface="Courier New" pitchFamily="49" charset="0"/>
                <a:cs typeface="Courier New" pitchFamily="49" charset="0"/>
              </a:rPr>
              <a:t>clc;clear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all;close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all</a:t>
            </a:r>
            <a:endParaRPr lang="sk-S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figure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MenuBar','none','Name','Gui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','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NumberTitle','off','Position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',[500,200,300,100],'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resize','off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uicontrol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Style','PushButton','String','STLAC','Position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',[100,25,100,50],'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CallBack','disp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(''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world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'')');</a:t>
            </a:r>
          </a:p>
          <a:p>
            <a:endParaRPr lang="sk-SK" dirty="0">
              <a:latin typeface="Courier New" pitchFamily="49" charset="0"/>
              <a:cs typeface="Courier New" pitchFamily="49" charset="0"/>
            </a:endParaRPr>
          </a:p>
          <a:p>
            <a:r>
              <a:rPr lang="sk-SK" sz="2400" dirty="0" smtClean="0">
                <a:cs typeface="Courier New" pitchFamily="49" charset="0"/>
              </a:rPr>
              <a:t>alebo</a:t>
            </a:r>
            <a:endParaRPr lang="en-US" sz="2400" dirty="0" smtClean="0">
              <a:cs typeface="Courier New" pitchFamily="49" charset="0"/>
            </a:endParaRPr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80648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/>
              <a:t>Callback</a:t>
            </a:r>
            <a:r>
              <a:rPr lang="sk-SK" sz="2400" b="1" dirty="0" smtClean="0"/>
              <a:t> – vyvolanie funkcie</a:t>
            </a:r>
          </a:p>
          <a:p>
            <a:endParaRPr lang="sk-SK" sz="1600" dirty="0"/>
          </a:p>
          <a:p>
            <a:r>
              <a:rPr lang="sk-SK" sz="2400" dirty="0" smtClean="0"/>
              <a:t>Použiteľnejšou formou je definovanie tzv. anonymnej funkcie do poľa </a:t>
            </a:r>
            <a:r>
              <a:rPr lang="sk-SK" sz="2400" dirty="0" err="1" smtClean="0"/>
              <a:t>Callback</a:t>
            </a:r>
            <a:endParaRPr lang="sk-SK" sz="2400" dirty="0"/>
          </a:p>
          <a:p>
            <a:endParaRPr lang="sk-SK" sz="1400" dirty="0" smtClean="0"/>
          </a:p>
          <a:p>
            <a:r>
              <a:rPr lang="sk-SK" sz="2400" dirty="0" smtClean="0"/>
              <a:t>Volanie</a:t>
            </a:r>
            <a:r>
              <a:rPr lang="en-US" sz="2400" dirty="0" smtClean="0"/>
              <a:t> (handle </a:t>
            </a:r>
            <a:r>
              <a:rPr lang="en-US" sz="2400" dirty="0" err="1" smtClean="0"/>
              <a:t>funkcie</a:t>
            </a:r>
            <a:r>
              <a:rPr lang="en-US" sz="2400" dirty="0" smtClean="0"/>
              <a:t>)</a:t>
            </a:r>
            <a:endParaRPr lang="sk-SK" sz="2400" dirty="0" smtClean="0"/>
          </a:p>
          <a:p>
            <a:r>
              <a:rPr lang="sk-SK" sz="2400" i="1" dirty="0" smtClean="0"/>
              <a:t>@</a:t>
            </a:r>
            <a:r>
              <a:rPr lang="sk-SK" sz="2400" i="1" dirty="0" err="1" smtClean="0"/>
              <a:t>moja_funkcia</a:t>
            </a:r>
            <a:endParaRPr lang="sk-SK" sz="2400" i="1" dirty="0" smtClean="0"/>
          </a:p>
          <a:p>
            <a:endParaRPr lang="sk-SK" sz="1400" dirty="0"/>
          </a:p>
          <a:p>
            <a:r>
              <a:rPr lang="sk-SK" sz="2400" dirty="0" smtClean="0"/>
              <a:t>Zápis</a:t>
            </a:r>
          </a:p>
          <a:p>
            <a:r>
              <a:rPr lang="sk-SK" sz="2400" i="1" dirty="0" err="1" smtClean="0"/>
              <a:t>function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moja_funkcia</a:t>
            </a:r>
            <a:r>
              <a:rPr lang="sk-SK" sz="2400" i="1" dirty="0" smtClean="0"/>
              <a:t>(</a:t>
            </a:r>
            <a:r>
              <a:rPr lang="sk-SK" sz="2400" i="1" dirty="0" err="1" smtClean="0"/>
              <a:t>src</a:t>
            </a:r>
            <a:r>
              <a:rPr lang="sk-SK" sz="2400" i="1" dirty="0" smtClean="0"/>
              <a:t>, </a:t>
            </a:r>
            <a:r>
              <a:rPr lang="sk-SK" sz="2400" i="1" dirty="0" err="1" smtClean="0"/>
              <a:t>eventdata</a:t>
            </a:r>
            <a:r>
              <a:rPr lang="sk-SK" sz="2400" i="1" dirty="0" smtClean="0"/>
              <a:t>)</a:t>
            </a:r>
          </a:p>
          <a:p>
            <a:r>
              <a:rPr lang="sk-SK" sz="2400" dirty="0" smtClean="0"/>
              <a:t>Jadro funkcie – sled príkazov</a:t>
            </a:r>
          </a:p>
          <a:p>
            <a:endParaRPr lang="sk-SK" sz="2400" dirty="0" smtClean="0"/>
          </a:p>
          <a:p>
            <a:r>
              <a:rPr lang="sk-SK" sz="2400" dirty="0" smtClean="0"/>
              <a:t>Pozor – funkcie volané z </a:t>
            </a:r>
            <a:r>
              <a:rPr lang="sk-SK" sz="2400" dirty="0" err="1" smtClean="0"/>
              <a:t>Callbacku</a:t>
            </a:r>
            <a:r>
              <a:rPr lang="sk-SK" sz="2400" dirty="0" smtClean="0"/>
              <a:t> prvkov GUI môžu byť buď uložené v samostatných súboroch alebo definované v tom istom </a:t>
            </a:r>
            <a:r>
              <a:rPr lang="sk-SK" sz="2400" dirty="0" err="1" smtClean="0"/>
              <a:t>m-súbore</a:t>
            </a:r>
            <a:r>
              <a:rPr lang="sk-SK" sz="2400" dirty="0" smtClean="0"/>
              <a:t> ako prvok GUI, avšak vtedy musia byť volané zvnútra funkcie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806489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/>
              <a:t>Callback</a:t>
            </a:r>
            <a:r>
              <a:rPr lang="sk-SK" sz="2400" b="1" dirty="0" smtClean="0"/>
              <a:t> – vyvolanie funkcie</a:t>
            </a:r>
          </a:p>
          <a:p>
            <a:endParaRPr lang="sk-SK" sz="2400" dirty="0" smtClean="0"/>
          </a:p>
          <a:p>
            <a:endParaRPr lang="sk-SK" sz="1600" dirty="0" smtClean="0"/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GUI2_fcn</a:t>
            </a:r>
          </a:p>
          <a:p>
            <a:r>
              <a:rPr lang="sk-SK" dirty="0" err="1">
                <a:latin typeface="Courier New" pitchFamily="49" charset="0"/>
                <a:cs typeface="Courier New" pitchFamily="49" charset="0"/>
              </a:rPr>
              <a:t>close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all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all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clc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dirty="0" err="1">
                <a:latin typeface="Courier New" pitchFamily="49" charset="0"/>
                <a:cs typeface="Courier New" pitchFamily="49" charset="0"/>
              </a:rPr>
              <a:t>figure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('MenuBar','none','Name','Gui2','NumberTitle','off','Position',[500,200,300,100],'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resize','off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  <a:p>
            <a:r>
              <a:rPr lang="sk-SK" dirty="0" err="1">
                <a:latin typeface="Courier New" pitchFamily="49" charset="0"/>
                <a:cs typeface="Courier New" pitchFamily="49" charset="0"/>
              </a:rPr>
              <a:t>uicontrol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Style','PushButton','String','STLAC','Position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',[100,25,100,50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],'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CallBack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',@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button_callb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button_callb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eventdata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dirty="0" err="1">
                <a:latin typeface="Courier New" pitchFamily="49" charset="0"/>
                <a:cs typeface="Courier New" pitchFamily="49" charset="0"/>
              </a:rPr>
              <a:t>disp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world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endParaRPr lang="sk-SK" dirty="0">
              <a:latin typeface="Courier New" pitchFamily="49" charset="0"/>
              <a:cs typeface="Courier New" pitchFamily="49" charset="0"/>
            </a:endParaRPr>
          </a:p>
          <a:p>
            <a:endParaRPr lang="sk-S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k-SK" sz="2400" dirty="0" smtClean="0">
                <a:cs typeface="Courier New" pitchFamily="49" charset="0"/>
              </a:rPr>
              <a:t>Všimli ste si nejakú zmenu v chovaní </a:t>
            </a:r>
            <a:r>
              <a:rPr lang="sk-SK" sz="2400" dirty="0" err="1" smtClean="0">
                <a:cs typeface="Courier New" pitchFamily="49" charset="0"/>
              </a:rPr>
              <a:t>Matlabu</a:t>
            </a:r>
            <a:r>
              <a:rPr lang="sk-SK" sz="2400" dirty="0" smtClean="0">
                <a:cs typeface="Courier New" pitchFamily="49" charset="0"/>
              </a:rPr>
              <a:t>?</a:t>
            </a:r>
            <a:endParaRPr lang="sk-SK" sz="2400" dirty="0">
              <a:cs typeface="Courier New" pitchFamily="49" charset="0"/>
            </a:endParaRPr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8064896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/>
              <a:t>Callback</a:t>
            </a:r>
            <a:r>
              <a:rPr lang="sk-SK" sz="2400" b="1" dirty="0" smtClean="0"/>
              <a:t> – posúvanie premenných</a:t>
            </a:r>
          </a:p>
          <a:p>
            <a:endParaRPr lang="sk-SK" sz="2400" dirty="0"/>
          </a:p>
          <a:p>
            <a:r>
              <a:rPr lang="sk-SK" sz="2400" dirty="0" smtClean="0"/>
              <a:t>Posúvanie umožňuje využívanie premenných vnútri volaných funkcií, vytvorených inými funkciami alebo príkazmi mimo volanú funkciu</a:t>
            </a:r>
          </a:p>
          <a:p>
            <a:endParaRPr lang="sk-SK" sz="2400" dirty="0"/>
          </a:p>
          <a:p>
            <a:r>
              <a:rPr lang="sk-SK" sz="2400" dirty="0" smtClean="0"/>
              <a:t>2 Spôsoby posúvania:</a:t>
            </a:r>
          </a:p>
          <a:p>
            <a:endParaRPr lang="sk-SK" sz="1400" dirty="0" smtClean="0"/>
          </a:p>
          <a:p>
            <a:pPr lvl="1">
              <a:buFont typeface="Arial" pitchFamily="34" charset="0"/>
              <a:buChar char="•"/>
            </a:pPr>
            <a:r>
              <a:rPr lang="sk-SK" sz="2400" dirty="0" smtClean="0"/>
              <a:t>Definovanie globálnych premenných</a:t>
            </a:r>
          </a:p>
          <a:p>
            <a:pPr lvl="1"/>
            <a:r>
              <a:rPr lang="sk-SK" sz="2000" dirty="0" smtClean="0"/>
              <a:t>	</a:t>
            </a:r>
            <a:r>
              <a:rPr lang="sk-SK" sz="2000" dirty="0" smtClean="0">
                <a:cs typeface="Courier New" pitchFamily="49" charset="0"/>
              </a:rPr>
              <a:t>na začiatku každej funkcie určíme premenné, ktoré chceme </a:t>
            </a:r>
            <a:r>
              <a:rPr lang="sk-SK" sz="2000" dirty="0" err="1" smtClean="0">
                <a:cs typeface="Courier New" pitchFamily="49" charset="0"/>
              </a:rPr>
              <a:t>zdielať</a:t>
            </a:r>
            <a:r>
              <a:rPr lang="sk-SK" sz="2000" dirty="0" smtClean="0">
                <a:cs typeface="Courier New" pitchFamily="49" charset="0"/>
              </a:rPr>
              <a:t> 	s ostatnými funkciami</a:t>
            </a:r>
          </a:p>
          <a:p>
            <a:pPr lvl="1"/>
            <a:r>
              <a:rPr lang="sk-SK" sz="2000" dirty="0">
                <a:latin typeface="Courier New" pitchFamily="49" charset="0"/>
                <a:cs typeface="Courier New" pitchFamily="49" charset="0"/>
              </a:rPr>
              <a:t>	</a:t>
            </a:r>
            <a:endParaRPr lang="sk-SK" sz="2400" dirty="0" smtClean="0"/>
          </a:p>
          <a:p>
            <a:pPr lvl="1">
              <a:buFont typeface="Arial" pitchFamily="34" charset="0"/>
              <a:buChar char="•"/>
            </a:pPr>
            <a:r>
              <a:rPr lang="sk-SK" sz="2400" dirty="0" smtClean="0"/>
              <a:t>Adresované posúvanie</a:t>
            </a:r>
          </a:p>
          <a:p>
            <a:pPr lvl="2"/>
            <a:r>
              <a:rPr lang="sk-SK" sz="2000" dirty="0" smtClean="0"/>
              <a:t>Pribalenie potrebných premenných do poľa volania anonymnej funkcie. V tomto prípade treba pripraviť túto funkciu na to, že jej bude posúvaná nejaká premenná</a:t>
            </a:r>
          </a:p>
          <a:p>
            <a:pPr lvl="2"/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8064896" cy="9764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Definovanie globálnych premenných</a:t>
            </a:r>
            <a:endParaRPr lang="en-US" sz="2400" b="1" dirty="0" smtClean="0"/>
          </a:p>
          <a:p>
            <a:endParaRPr lang="en-US" sz="2400" dirty="0" smtClean="0"/>
          </a:p>
          <a:p>
            <a:r>
              <a:rPr lang="sk-SK" sz="2400" dirty="0" smtClean="0"/>
              <a:t>Globálne premenné sú spoločné pre všetky funkcie, ktoré ich majú definované. Zdieľanie je v tomto prípade obojsmerné, čiže ak zmení volaná funkcia túto premennú, bude zmenená pre všetky ostatné funkcie.</a:t>
            </a:r>
          </a:p>
          <a:p>
            <a:endParaRPr lang="sk-SK" sz="1050" dirty="0"/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 GUI2_fcn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close all, clear all,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global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 s</a:t>
            </a:r>
          </a:p>
          <a:p>
            <a:r>
              <a:rPr lang="sk-SK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figure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('MenuBar','none','Name','Gui2','NumberTitle','off','Position',[500,200,300,100],'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resize','off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sk-SK" sz="16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='</a:t>
            </a:r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world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'; </a:t>
            </a:r>
            <a:endParaRPr lang="sk-SK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uicontrol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Style','PushButton','String','STLAC','Position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',[100,25,100,50],'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CallBack',@button_callb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sk-SK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button_callb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eventdata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global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 s </a:t>
            </a: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disp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 =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repmat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(s,1,2);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k-SK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Adresované posúvanie</a:t>
            </a:r>
          </a:p>
          <a:p>
            <a:endParaRPr lang="sk-SK" sz="2400" dirty="0"/>
          </a:p>
          <a:p>
            <a:r>
              <a:rPr lang="sk-SK" sz="2400" dirty="0" smtClean="0"/>
              <a:t>Zbalenie </a:t>
            </a:r>
            <a:r>
              <a:rPr lang="sk-SK" sz="2400" dirty="0" err="1" smtClean="0"/>
              <a:t>handlu</a:t>
            </a:r>
            <a:r>
              <a:rPr lang="sk-SK" sz="2400" dirty="0" smtClean="0"/>
              <a:t> funkcie a posúvaných premenných do je tzv. bunkovej premennej pomocou zložených zátvoriek </a:t>
            </a:r>
            <a:r>
              <a:rPr lang="en-US" sz="2400" dirty="0" smtClean="0"/>
              <a:t>{ }</a:t>
            </a:r>
            <a:r>
              <a:rPr lang="sk-SK" sz="2400" dirty="0" smtClean="0"/>
              <a:t>. Zdieľanie je </a:t>
            </a:r>
            <a:r>
              <a:rPr lang="sk-SK" sz="2400" dirty="0" smtClean="0"/>
              <a:t>jednosmerné</a:t>
            </a:r>
            <a:r>
              <a:rPr lang="en-US" sz="2400" dirty="0" smtClean="0"/>
              <a:t> - </a:t>
            </a:r>
            <a:r>
              <a:rPr lang="sk-SK" sz="2400" dirty="0" smtClean="0"/>
              <a:t>čo sa vo </a:t>
            </a:r>
            <a:r>
              <a:rPr lang="sk-SK" sz="2400" dirty="0" err="1" smtClean="0"/>
              <a:t>funkc</a:t>
            </a:r>
            <a:r>
              <a:rPr lang="en-US" sz="2400" dirty="0" smtClean="0"/>
              <a:t>ii </a:t>
            </a:r>
            <a:r>
              <a:rPr lang="sk-SK" sz="2400" dirty="0" smtClean="0"/>
              <a:t>stane</a:t>
            </a:r>
            <a:r>
              <a:rPr lang="en-US" sz="2400" dirty="0" smtClean="0"/>
              <a:t>, </a:t>
            </a:r>
            <a:r>
              <a:rPr lang="en-US" sz="2400" dirty="0" err="1" smtClean="0"/>
              <a:t>vo</a:t>
            </a:r>
            <a:r>
              <a:rPr lang="en-US" sz="2400" dirty="0" smtClean="0"/>
              <a:t> </a:t>
            </a:r>
            <a:r>
              <a:rPr lang="en-US" sz="2400" dirty="0" err="1" smtClean="0"/>
              <a:t>funcii</a:t>
            </a:r>
            <a:r>
              <a:rPr lang="en-US" sz="2400" dirty="0" smtClean="0"/>
              <a:t> </a:t>
            </a:r>
            <a:r>
              <a:rPr lang="en-US" sz="2400" dirty="0" err="1" smtClean="0"/>
              <a:t>aj</a:t>
            </a:r>
            <a:r>
              <a:rPr lang="en-US" sz="2400" dirty="0" smtClean="0"/>
              <a:t> </a:t>
            </a:r>
            <a:r>
              <a:rPr lang="en-US" sz="2400" dirty="0" err="1" smtClean="0"/>
              <a:t>ostane</a:t>
            </a:r>
            <a:r>
              <a:rPr lang="en-US" sz="2400" dirty="0" smtClean="0"/>
              <a:t> ;)</a:t>
            </a:r>
            <a:endParaRPr lang="en-US" sz="2400" dirty="0" smtClean="0"/>
          </a:p>
          <a:p>
            <a:endParaRPr lang="en-US" sz="2400" dirty="0"/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 GUI2_fcn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close all, clear all,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sk-SK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figure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('MenuBar','none','Name','Gui2','NumberTitle','off','Position',[500,200,300,100],'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resize','off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='Hello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world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'; </a:t>
            </a:r>
            <a:endParaRPr lang="sk-SK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uicontrol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Style','PushButton','String','STLAC','Position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',[100,25,100,50],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CallBack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',{@</a:t>
            </a:r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button_callb,s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});</a:t>
            </a:r>
            <a:endParaRPr lang="sk-SK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sk-SK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button_callb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eventdata,s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sk-SK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disp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 =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repmat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(s,1,2);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k-SK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/>
          </a:p>
          <a:p>
            <a:endParaRPr lang="en-US" sz="2400" dirty="0"/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GUI </a:t>
            </a:r>
            <a:r>
              <a:rPr lang="sk-SK" sz="2400" b="1" dirty="0" err="1" smtClean="0"/>
              <a:t>handle</a:t>
            </a:r>
            <a:endParaRPr lang="sk-SK" sz="2400" b="1" dirty="0" smtClean="0"/>
          </a:p>
          <a:p>
            <a:endParaRPr lang="sk-SK" sz="2400" i="1" dirty="0" smtClean="0"/>
          </a:p>
          <a:p>
            <a:r>
              <a:rPr lang="sk-SK" sz="2400" dirty="0" smtClean="0"/>
              <a:t>Špeciálny typ premennej, ktorá u</a:t>
            </a:r>
            <a:r>
              <a:rPr lang="en-US" sz="2400" dirty="0" err="1" smtClean="0"/>
              <a:t>mo</a:t>
            </a:r>
            <a:r>
              <a:rPr lang="sk-SK" sz="2400" dirty="0" err="1" smtClean="0"/>
              <a:t>žňuje</a:t>
            </a:r>
            <a:r>
              <a:rPr lang="sk-SK" sz="2400" dirty="0" smtClean="0"/>
              <a:t> pristupovať opakovane k už vytvoreným objektom a upravovať ich vlastnosti</a:t>
            </a:r>
            <a:endParaRPr lang="en-US" sz="2400" dirty="0" smtClean="0"/>
          </a:p>
          <a:p>
            <a:endParaRPr lang="en-US" sz="2400" dirty="0"/>
          </a:p>
          <a:p>
            <a:r>
              <a:rPr lang="sk-SK" sz="2400" dirty="0" smtClean="0"/>
              <a:t>Obsahuje </a:t>
            </a:r>
            <a:r>
              <a:rPr lang="sk-SK" sz="2400" dirty="0" smtClean="0"/>
              <a:t>všetky prístupné vlastnosti objektu, spolu s jej hodnotou </a:t>
            </a:r>
            <a:r>
              <a:rPr lang="sk-SK" sz="2400" i="1" dirty="0" smtClean="0"/>
              <a:t>('PropertyName1',PropertyValue1,...)</a:t>
            </a:r>
          </a:p>
          <a:p>
            <a:endParaRPr lang="sk-SK" sz="2400" i="1" dirty="0" smtClean="0"/>
          </a:p>
          <a:p>
            <a:r>
              <a:rPr lang="sk-SK" sz="2400" dirty="0" smtClean="0"/>
              <a:t>Aby </a:t>
            </a:r>
            <a:r>
              <a:rPr lang="sk-SK" sz="2400" dirty="0" smtClean="0"/>
              <a:t>sa nám </a:t>
            </a:r>
            <a:r>
              <a:rPr lang="sk-SK" sz="2400" dirty="0" err="1" smtClean="0"/>
              <a:t>handle</a:t>
            </a:r>
            <a:r>
              <a:rPr lang="sk-SK" sz="2400" dirty="0" smtClean="0"/>
              <a:t> objektu uložil do </a:t>
            </a:r>
            <a:r>
              <a:rPr lang="sk-SK" sz="2400" dirty="0" err="1" smtClean="0"/>
              <a:t>workspace</a:t>
            </a:r>
            <a:r>
              <a:rPr lang="sk-SK" sz="2400" dirty="0" smtClean="0"/>
              <a:t>, musíme tieto objekty otvárať spolu s definovaním premennej pre </a:t>
            </a:r>
            <a:r>
              <a:rPr lang="sk-SK" sz="2400" dirty="0" err="1" smtClean="0"/>
              <a:t>handle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Figure_handle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figure</a:t>
            </a:r>
            <a:endParaRPr lang="sk-SK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GUI </a:t>
            </a:r>
            <a:r>
              <a:rPr lang="sk-SK" sz="2400" b="1" dirty="0" err="1" smtClean="0"/>
              <a:t>handle</a:t>
            </a:r>
            <a:r>
              <a:rPr lang="sk-SK" sz="2400" b="1" dirty="0" smtClean="0"/>
              <a:t> - úprava</a:t>
            </a:r>
            <a:endParaRPr lang="sk-SK" sz="2400" b="1" dirty="0" smtClean="0"/>
          </a:p>
          <a:p>
            <a:endParaRPr lang="sk-SK" sz="1200" i="1" dirty="0" smtClean="0"/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clc;clear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all;close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all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hfig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figure('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Name',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'Gui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'NumberTitle','off')</a:t>
            </a:r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hplot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= plot(-20:20,(-20:20).^2)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hfig2 = figure('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Name',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'Gui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'NumberTitle','off')</a:t>
            </a:r>
          </a:p>
          <a:p>
            <a:r>
              <a:rPr lang="sk-SK" dirty="0" smtClean="0">
                <a:latin typeface="Courier New" pitchFamily="49" charset="0"/>
                <a:cs typeface="Courier New" pitchFamily="49" charset="0"/>
              </a:rPr>
              <a:t>hplot2 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= plot(-20:20,(-20:20).^2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673791"/>
            <a:ext cx="3781425" cy="2867025"/>
          </a:xfrm>
          <a:prstGeom prst="rect">
            <a:avLst/>
          </a:prstGeom>
        </p:spPr>
      </p:pic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/>
          <a:srcRect b="44028"/>
          <a:stretch/>
        </p:blipFill>
        <p:spPr>
          <a:xfrm>
            <a:off x="5868144" y="3673791"/>
            <a:ext cx="3098697" cy="26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5496" y="4005064"/>
            <a:ext cx="8572500" cy="72008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k-SK" altLang="sk-SK"/>
          </a:p>
        </p:txBody>
      </p:sp>
      <p:pic>
        <p:nvPicPr>
          <p:cNvPr id="5123" name="Picture 3" descr="Matlab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848350"/>
            <a:ext cx="1077912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115888"/>
            <a:ext cx="8715375" cy="360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altLang="sk-SK" sz="2000" b="1" dirty="0" smtClean="0"/>
              <a:t>MATLAB (1) - úvod do programovania vedeckých problémov, LS </a:t>
            </a:r>
            <a:r>
              <a:rPr lang="sk-SK" altLang="sk-SK" sz="2000" b="1" dirty="0" smtClean="0"/>
              <a:t>201</a:t>
            </a:r>
            <a:r>
              <a:rPr lang="en-US" altLang="sk-SK" sz="2000" b="1" dirty="0"/>
              <a:t>8</a:t>
            </a:r>
            <a:endParaRPr lang="sk-SK" altLang="sk-SK" sz="2000" b="1" dirty="0" smtClean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496" y="642938"/>
            <a:ext cx="9214382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200" b="1" u="sng" dirty="0">
                <a:solidFill>
                  <a:schemeClr val="accent2"/>
                </a:solidFill>
                <a:latin typeface="Arial" charset="0"/>
                <a:cs typeface="Arial" charset="0"/>
              </a:rPr>
              <a:t>Program predmetu:</a:t>
            </a:r>
          </a:p>
          <a:p>
            <a:pPr marL="342900" indent="-342900">
              <a:defRPr/>
            </a:pPr>
            <a:endParaRPr lang="sk-SK" sz="2200" b="1" u="sng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marL="342900" indent="-342900">
              <a:defRPr/>
            </a:pPr>
            <a:r>
              <a:rPr lang="sk-SK" sz="2200" dirty="0">
                <a:latin typeface="Arial" charset="0"/>
                <a:cs typeface="Arial" charset="0"/>
              </a:rPr>
              <a:t>1.   týždeň: úvod, základné </a:t>
            </a:r>
            <a:r>
              <a:rPr lang="sk-SK" sz="2200" dirty="0" err="1">
                <a:latin typeface="Arial" charset="0"/>
                <a:cs typeface="Arial" charset="0"/>
              </a:rPr>
              <a:t>info</a:t>
            </a:r>
            <a:r>
              <a:rPr lang="sk-SK" sz="2200" dirty="0">
                <a:latin typeface="Arial" charset="0"/>
                <a:cs typeface="Arial" charset="0"/>
              </a:rPr>
              <a:t> o </a:t>
            </a:r>
            <a:r>
              <a:rPr lang="sk-SK" sz="2200" dirty="0" err="1">
                <a:latin typeface="Arial" charset="0"/>
                <a:cs typeface="Arial" charset="0"/>
              </a:rPr>
              <a:t>Matlabe</a:t>
            </a:r>
            <a:r>
              <a:rPr lang="sk-SK" sz="2200" dirty="0">
                <a:latin typeface="Arial" charset="0"/>
                <a:cs typeface="Arial" charset="0"/>
              </a:rPr>
              <a:t>, pracovné prostredie </a:t>
            </a:r>
            <a:r>
              <a:rPr lang="sk-SK" sz="2200" dirty="0" err="1">
                <a:latin typeface="Arial" charset="0"/>
                <a:cs typeface="Arial" charset="0"/>
              </a:rPr>
              <a:t>Matlabu</a:t>
            </a:r>
            <a:r>
              <a:rPr lang="sk-SK" sz="2200" dirty="0">
                <a:latin typeface="Arial" charset="0"/>
                <a:cs typeface="Arial" charset="0"/>
              </a:rPr>
              <a:t>,</a:t>
            </a:r>
          </a:p>
          <a:p>
            <a:pPr marL="342900" indent="-342900">
              <a:defRPr/>
            </a:pPr>
            <a:r>
              <a:rPr lang="sk-SK" sz="2200" dirty="0">
                <a:latin typeface="Arial" charset="0"/>
                <a:cs typeface="Arial" charset="0"/>
              </a:rPr>
              <a:t>       interaktívny režim, prvé </a:t>
            </a:r>
            <a:r>
              <a:rPr lang="sk-SK" sz="2200" dirty="0" err="1">
                <a:latin typeface="Arial" charset="0"/>
                <a:cs typeface="Arial" charset="0"/>
              </a:rPr>
              <a:t>info</a:t>
            </a:r>
            <a:r>
              <a:rPr lang="sk-SK" sz="2200" dirty="0">
                <a:latin typeface="Arial" charset="0"/>
                <a:cs typeface="Arial" charset="0"/>
              </a:rPr>
              <a:t> o písaní skriptov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sk-SK" sz="2200" dirty="0">
                <a:latin typeface="Arial" charset="0"/>
                <a:cs typeface="Arial" charset="0"/>
              </a:rPr>
              <a:t>  týždeň: základné operácie s maticami, import a export dát,</a:t>
            </a:r>
          </a:p>
          <a:p>
            <a:pPr marL="342900" indent="-342900">
              <a:defRPr/>
            </a:pPr>
            <a:r>
              <a:rPr lang="sk-SK" sz="2200" dirty="0">
                <a:latin typeface="Arial" charset="0"/>
                <a:cs typeface="Arial" charset="0"/>
              </a:rPr>
              <a:t>      základné grafické zobrazovanie (grafy a mapy)</a:t>
            </a:r>
          </a:p>
          <a:p>
            <a:pPr marL="342900" indent="-342900">
              <a:buFontTx/>
              <a:buAutoNum type="arabicPeriod" startAt="3"/>
              <a:defRPr/>
            </a:pPr>
            <a:r>
              <a:rPr lang="sk-SK" sz="2200" dirty="0">
                <a:latin typeface="Arial" charset="0"/>
                <a:cs typeface="Arial" charset="0"/>
              </a:rPr>
              <a:t>  týždeň: práca s reťazcami, práca so súbormi</a:t>
            </a:r>
          </a:p>
          <a:p>
            <a:pPr marL="457200" indent="-457200">
              <a:buFontTx/>
              <a:buAutoNum type="arabicPeriod" startAt="4"/>
              <a:defRPr/>
            </a:pPr>
            <a:r>
              <a:rPr lang="sk-SK" sz="2200" dirty="0">
                <a:latin typeface="Arial" charset="0"/>
                <a:cs typeface="Arial" charset="0"/>
              </a:rPr>
              <a:t>týždeň: pokročilejšia grafika - popis grafov a máp, 2D grafy</a:t>
            </a:r>
          </a:p>
          <a:p>
            <a:pPr marL="457200" indent="-457200">
              <a:buFontTx/>
              <a:buAutoNum type="arabicPeriod" startAt="4"/>
              <a:defRPr/>
            </a:pPr>
            <a:r>
              <a:rPr lang="sk-SK" sz="2200" dirty="0">
                <a:latin typeface="Arial" charset="0"/>
                <a:cs typeface="Arial" charset="0"/>
              </a:rPr>
              <a:t>týždeň: príkazy, stavba programov, M-súborov</a:t>
            </a:r>
          </a:p>
          <a:p>
            <a:pPr marL="342900" indent="-342900">
              <a:defRPr/>
            </a:pPr>
            <a:r>
              <a:rPr lang="sk-SK" sz="2200" dirty="0">
                <a:latin typeface="Arial" charset="0"/>
                <a:cs typeface="Arial" charset="0"/>
              </a:rPr>
              <a:t>6.  týždeň: funkcie – zabudované v </a:t>
            </a:r>
            <a:r>
              <a:rPr lang="sk-SK" sz="2200" dirty="0" err="1">
                <a:latin typeface="Arial" charset="0"/>
                <a:cs typeface="Arial" charset="0"/>
              </a:rPr>
              <a:t>Matlabe</a:t>
            </a:r>
            <a:r>
              <a:rPr lang="sk-SK" sz="2200" dirty="0">
                <a:latin typeface="Arial" charset="0"/>
                <a:cs typeface="Arial" charset="0"/>
              </a:rPr>
              <a:t>, tvorba vlastných funkcií</a:t>
            </a:r>
          </a:p>
          <a:p>
            <a:pPr marL="342900" indent="-342900">
              <a:defRPr/>
            </a:pPr>
            <a:r>
              <a:rPr lang="sk-SK" sz="2200" dirty="0">
                <a:latin typeface="Arial" charset="0"/>
                <a:cs typeface="Arial" charset="0"/>
              </a:rPr>
              <a:t>7.  týždeň: tvorba vlastných aplikácií,</a:t>
            </a:r>
          </a:p>
          <a:p>
            <a:pPr marL="342900" indent="-342900">
              <a:defRPr/>
            </a:pPr>
            <a:r>
              <a:rPr lang="sk-SK" sz="2200" dirty="0">
                <a:latin typeface="Arial" charset="0"/>
                <a:cs typeface="Arial" charset="0"/>
              </a:rPr>
              <a:t>      práca s GUI (</a:t>
            </a:r>
            <a:r>
              <a:rPr lang="sk-SK" sz="2200" dirty="0" err="1">
                <a:latin typeface="Arial" charset="0"/>
                <a:cs typeface="Arial" charset="0"/>
              </a:rPr>
              <a:t>Graphical</a:t>
            </a:r>
            <a:r>
              <a:rPr lang="sk-SK" sz="2200" dirty="0">
                <a:latin typeface="Arial" charset="0"/>
                <a:cs typeface="Arial" charset="0"/>
              </a:rPr>
              <a:t> User Interface)</a:t>
            </a:r>
          </a:p>
          <a:p>
            <a:pPr marL="342900" indent="-342900">
              <a:defRPr/>
            </a:pPr>
            <a:r>
              <a:rPr lang="sk-SK" sz="2200" dirty="0">
                <a:latin typeface="Arial" charset="0"/>
                <a:cs typeface="Arial" charset="0"/>
              </a:rPr>
              <a:t>8. týždeň: tvorba vlastných aplikácií, nástroj GUIDE</a:t>
            </a:r>
          </a:p>
          <a:p>
            <a:pPr marL="457200" indent="-457200">
              <a:defRPr/>
            </a:pPr>
            <a:endParaRPr lang="sk-SK" sz="500" dirty="0">
              <a:latin typeface="Arial" charset="0"/>
              <a:cs typeface="Arial" charset="0"/>
            </a:endParaRPr>
          </a:p>
          <a:p>
            <a:pPr marL="342900" indent="-342900">
              <a:defRPr/>
            </a:pPr>
            <a:r>
              <a:rPr lang="sk-SK" i="1" dirty="0">
                <a:latin typeface="Arial" charset="0"/>
                <a:cs typeface="Arial" charset="0"/>
              </a:rPr>
              <a:t>pozn.: zmeny vyhradené</a:t>
            </a:r>
          </a:p>
        </p:txBody>
      </p:sp>
    </p:spTree>
    <p:extLst>
      <p:ext uri="{BB962C8B-B14F-4D97-AF65-F5344CB8AC3E}">
        <p14:creationId xmlns:p14="http://schemas.microsoft.com/office/powerpoint/2010/main" val="337293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8352928" cy="99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Príkazy </a:t>
            </a:r>
            <a:r>
              <a:rPr lang="sk-SK" sz="2400" b="1" i="1" dirty="0" smtClean="0"/>
              <a:t>set </a:t>
            </a:r>
            <a:r>
              <a:rPr lang="sk-SK" sz="2400" b="1" dirty="0" smtClean="0"/>
              <a:t>a </a:t>
            </a:r>
            <a:r>
              <a:rPr lang="sk-SK" sz="2400" b="1" i="1" dirty="0" smtClean="0"/>
              <a:t>get</a:t>
            </a:r>
          </a:p>
          <a:p>
            <a:endParaRPr lang="sk-SK" i="1" dirty="0" smtClean="0"/>
          </a:p>
          <a:p>
            <a:r>
              <a:rPr lang="sk-SK" sz="2400" dirty="0" smtClean="0"/>
              <a:t>Tieto príkazy slúžia na vstup do uložených </a:t>
            </a:r>
            <a:r>
              <a:rPr lang="sk-SK" sz="2400" dirty="0" err="1" smtClean="0"/>
              <a:t>handlov</a:t>
            </a:r>
            <a:r>
              <a:rPr lang="sk-SK" sz="2400" dirty="0" smtClean="0"/>
              <a:t> a pomocou nich môžeme </a:t>
            </a:r>
            <a:r>
              <a:rPr lang="en-US" sz="2400" dirty="0" smtClean="0"/>
              <a:t>‘</a:t>
            </a:r>
            <a:r>
              <a:rPr lang="sk-SK" sz="2400" dirty="0" smtClean="0"/>
              <a:t>vytiahnuť</a:t>
            </a:r>
            <a:r>
              <a:rPr lang="en-US" sz="2400" dirty="0" smtClean="0"/>
              <a:t>’</a:t>
            </a:r>
            <a:r>
              <a:rPr lang="sk-SK" sz="2400" dirty="0" smtClean="0"/>
              <a:t> (príkaz </a:t>
            </a:r>
            <a:r>
              <a:rPr lang="sk-SK" sz="2400" i="1" dirty="0" smtClean="0"/>
              <a:t>get</a:t>
            </a:r>
            <a:r>
              <a:rPr lang="sk-SK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hodnoty</a:t>
            </a:r>
            <a:r>
              <a:rPr lang="en-US" sz="2400" dirty="0" smtClean="0"/>
              <a:t> </a:t>
            </a:r>
            <a:r>
              <a:rPr lang="sk-SK" sz="2400" dirty="0" smtClean="0"/>
              <a:t>všetkých alebo konkrétne zvolených vlastností</a:t>
            </a:r>
          </a:p>
          <a:p>
            <a:endParaRPr lang="sk-SK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vypise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vsetky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polozky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handlu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hfig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(1.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obrazok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get(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hfig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zapise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do premennej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hfig_pos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polohovy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vektor 1.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obrazku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  <a:p>
            <a:r>
              <a:rPr lang="sk-SK" dirty="0" err="1">
                <a:latin typeface="Courier New" pitchFamily="49" charset="0"/>
                <a:cs typeface="Courier New" pitchFamily="49" charset="0"/>
              </a:rPr>
              <a:t>hfig_pos=get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hfig,'position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')</a:t>
            </a:r>
          </a:p>
          <a:p>
            <a:endParaRPr lang="sk-SK" sz="2000" dirty="0" smtClean="0"/>
          </a:p>
          <a:p>
            <a:r>
              <a:rPr lang="sk-SK" sz="2400" dirty="0" smtClean="0"/>
              <a:t>Príkazom </a:t>
            </a:r>
            <a:r>
              <a:rPr lang="sk-SK" sz="2400" i="1" dirty="0" smtClean="0"/>
              <a:t>set </a:t>
            </a:r>
            <a:r>
              <a:rPr lang="sk-SK" sz="2400" dirty="0" smtClean="0"/>
              <a:t>môžeme tieto vlastnosti meniť</a:t>
            </a:r>
          </a:p>
          <a:p>
            <a:endParaRPr lang="sk-SK" sz="2000" dirty="0"/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znizi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vsetky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zlozky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polohoveho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vektora o 10% (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obrazok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1 by sa mal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zmensit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nut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do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laveho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>
                <a:latin typeface="Courier New" pitchFamily="49" charset="0"/>
                <a:cs typeface="Courier New" pitchFamily="49" charset="0"/>
              </a:rPr>
              <a:t>dolneho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rohu)</a:t>
            </a:r>
          </a:p>
          <a:p>
            <a:r>
              <a:rPr lang="sk-SK" dirty="0">
                <a:latin typeface="Courier New" pitchFamily="49" charset="0"/>
                <a:cs typeface="Courier New" pitchFamily="49" charset="0"/>
              </a:rPr>
              <a:t>set(hfig,'position',hfig_pos-hfig_pos*0.1)</a:t>
            </a:r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400" dirty="0" smtClean="0"/>
          </a:p>
          <a:p>
            <a:endParaRPr lang="sk-SK" sz="20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i="1" dirty="0" smtClean="0"/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Niekoľko používaných príkazov</a:t>
            </a:r>
          </a:p>
          <a:p>
            <a:endParaRPr lang="sk-SK" sz="2400" dirty="0"/>
          </a:p>
          <a:p>
            <a:pPr>
              <a:lnSpc>
                <a:spcPct val="150000"/>
              </a:lnSpc>
            </a:pPr>
            <a:r>
              <a:rPr lang="sk-SK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gcf</a:t>
            </a:r>
            <a:r>
              <a:rPr lang="sk-SK" sz="2400" dirty="0" smtClean="0"/>
              <a:t> – vráti </a:t>
            </a:r>
            <a:r>
              <a:rPr lang="sk-SK" sz="2400" dirty="0" err="1" smtClean="0"/>
              <a:t>handle</a:t>
            </a:r>
            <a:r>
              <a:rPr lang="sk-SK" sz="2400" dirty="0" smtClean="0"/>
              <a:t> aktuálneho obrázku</a:t>
            </a:r>
          </a:p>
          <a:p>
            <a:pPr>
              <a:lnSpc>
                <a:spcPct val="150000"/>
              </a:lnSpc>
            </a:pPr>
            <a:r>
              <a:rPr lang="sk-SK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gca</a:t>
            </a:r>
            <a:r>
              <a:rPr lang="sk-SK" sz="2400" dirty="0" smtClean="0"/>
              <a:t> – vráti </a:t>
            </a:r>
            <a:r>
              <a:rPr lang="sk-SK" sz="2400" dirty="0" err="1" smtClean="0"/>
              <a:t>handle</a:t>
            </a:r>
            <a:r>
              <a:rPr lang="sk-SK" sz="2400" dirty="0" smtClean="0"/>
              <a:t> aktuálnej osi </a:t>
            </a:r>
          </a:p>
          <a:p>
            <a:pPr>
              <a:lnSpc>
                <a:spcPct val="150000"/>
              </a:lnSpc>
            </a:pPr>
            <a:r>
              <a:rPr lang="sk-S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sk-SK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arent</a:t>
            </a:r>
            <a:r>
              <a:rPr lang="sk-SK" sz="2400" dirty="0" smtClean="0"/>
              <a:t> – položka v príkaze </a:t>
            </a:r>
            <a:r>
              <a:rPr lang="sk-SK" sz="2400" i="1" dirty="0" smtClean="0"/>
              <a:t>get</a:t>
            </a:r>
            <a:r>
              <a:rPr lang="sk-SK" sz="2400" dirty="0" smtClean="0"/>
              <a:t> vráti nadradené objekty</a:t>
            </a:r>
          </a:p>
          <a:p>
            <a:pPr>
              <a:lnSpc>
                <a:spcPct val="150000"/>
              </a:lnSpc>
            </a:pPr>
            <a:r>
              <a:rPr lang="sk-S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sk-SK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hildren</a:t>
            </a:r>
            <a:r>
              <a:rPr lang="sk-SK" sz="2400" dirty="0" smtClean="0"/>
              <a:t> – položka v príkaze </a:t>
            </a:r>
            <a:r>
              <a:rPr lang="sk-SK" sz="2400" i="1" dirty="0" smtClean="0"/>
              <a:t>get</a:t>
            </a:r>
            <a:r>
              <a:rPr lang="sk-SK" sz="2400" dirty="0" smtClean="0"/>
              <a:t> vráti podradené objekty</a:t>
            </a:r>
          </a:p>
          <a:p>
            <a:pPr>
              <a:lnSpc>
                <a:spcPct val="150000"/>
              </a:lnSpc>
            </a:pPr>
            <a:r>
              <a:rPr lang="sk-S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sk-SK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</a:t>
            </a:r>
            <a:r>
              <a:rPr lang="sk-SK" sz="2400" dirty="0" smtClean="0"/>
              <a:t> – položka </a:t>
            </a:r>
            <a:r>
              <a:rPr lang="sk-SK" sz="2400" dirty="0"/>
              <a:t>v príkaze </a:t>
            </a:r>
            <a:r>
              <a:rPr lang="sk-SK" sz="2400" i="1" dirty="0" smtClean="0"/>
              <a:t>set</a:t>
            </a:r>
            <a:r>
              <a:rPr lang="sk-SK" sz="2400" dirty="0" smtClean="0"/>
              <a:t> priradí objektu zadané označenie</a:t>
            </a:r>
          </a:p>
          <a:p>
            <a:pPr>
              <a:lnSpc>
                <a:spcPct val="150000"/>
              </a:lnSpc>
            </a:pPr>
            <a:r>
              <a:rPr lang="sk-SK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findobj</a:t>
            </a:r>
            <a:r>
              <a:rPr lang="sk-SK" sz="2400" dirty="0" smtClean="0"/>
              <a:t> – vyhľadá objekt podľa zadanej položky a jej hodnoty</a:t>
            </a:r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Testovací skript nájdete na </a:t>
            </a:r>
            <a:r>
              <a:rPr lang="en-US" sz="2400" b="1" dirty="0" err="1" smtClean="0"/>
              <a:t>webstr</a:t>
            </a:r>
            <a:r>
              <a:rPr lang="sk-SK" sz="2400" b="1" dirty="0" err="1" smtClean="0"/>
              <a:t>ánke</a:t>
            </a:r>
            <a:r>
              <a:rPr lang="sk-SK" sz="2400" b="1" dirty="0" smtClean="0"/>
              <a:t> kaeg.sk</a:t>
            </a:r>
          </a:p>
          <a:p>
            <a:endParaRPr lang="sk-SK" sz="2400" dirty="0" smtClean="0"/>
          </a:p>
          <a:p>
            <a:r>
              <a:rPr lang="sk-SK" sz="2400" dirty="0" smtClean="0"/>
              <a:t>Zoznam súborov:</a:t>
            </a:r>
            <a:endParaRPr lang="sk-SK" sz="2400" dirty="0"/>
          </a:p>
          <a:p>
            <a:endParaRPr lang="sk-SK" sz="2400" dirty="0"/>
          </a:p>
          <a:p>
            <a:r>
              <a:rPr lang="sk-SK" sz="2000" dirty="0" smtClean="0"/>
              <a:t>predn7_GUI.m</a:t>
            </a:r>
          </a:p>
          <a:p>
            <a:r>
              <a:rPr lang="sk-SK" sz="2000" dirty="0" smtClean="0"/>
              <a:t>sonar_S1.dat</a:t>
            </a:r>
          </a:p>
          <a:p>
            <a:r>
              <a:rPr lang="sk-SK" sz="2000" dirty="0" smtClean="0"/>
              <a:t>sonar_S2.dat</a:t>
            </a:r>
          </a:p>
          <a:p>
            <a:endParaRPr lang="en-US" sz="2400" dirty="0" smtClean="0"/>
          </a:p>
          <a:p>
            <a:endParaRPr lang="sk-SK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636912"/>
            <a:ext cx="6292056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Nieko</a:t>
            </a:r>
            <a:r>
              <a:rPr lang="sk-SK" sz="2400" b="1" dirty="0" smtClean="0"/>
              <a:t>ľko zaujímavých stránok o Matlabe</a:t>
            </a:r>
          </a:p>
          <a:p>
            <a:endParaRPr lang="sk-SK" sz="2400" dirty="0"/>
          </a:p>
          <a:p>
            <a:r>
              <a:rPr lang="sk-SK" sz="2400" dirty="0" smtClean="0">
                <a:hlinkClick r:id="rId2"/>
              </a:rPr>
              <a:t>http</a:t>
            </a:r>
            <a:r>
              <a:rPr lang="sk-SK" sz="2400" dirty="0">
                <a:hlinkClick r:id="rId2"/>
              </a:rPr>
              <a:t>://www.mathworks.com/matlabcentral</a:t>
            </a:r>
            <a:r>
              <a:rPr lang="sk-SK" sz="2400" dirty="0" smtClean="0">
                <a:hlinkClick r:id="rId2"/>
              </a:rPr>
              <a:t>/</a:t>
            </a:r>
            <a:endParaRPr lang="sk-SK" sz="2400" dirty="0" smtClean="0"/>
          </a:p>
          <a:p>
            <a:pPr marL="342900" indent="-342900">
              <a:buFontTx/>
              <a:buChar char="-"/>
            </a:pPr>
            <a:r>
              <a:rPr lang="sk-SK" sz="2400" dirty="0" smtClean="0"/>
              <a:t>najkompletnejšie fórum pre uživateľov Matlabu spravované priamo spol. Mathworks</a:t>
            </a:r>
          </a:p>
          <a:p>
            <a:pPr marL="342900" indent="-342900">
              <a:buFontTx/>
              <a:buChar char="-"/>
            </a:pPr>
            <a:r>
              <a:rPr lang="sk-SK" sz="2400" dirty="0" smtClean="0"/>
              <a:t>množstvo užitočných skriptov na stiahnutie (</a:t>
            </a:r>
            <a:r>
              <a:rPr lang="en-US" sz="2400" dirty="0" smtClean="0"/>
              <a:t>F</a:t>
            </a:r>
            <a:r>
              <a:rPr lang="sk-SK" sz="2400" dirty="0" err="1" smtClean="0"/>
              <a:t>ileexchange</a:t>
            </a:r>
            <a:r>
              <a:rPr lang="sk-SK" sz="24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sk-SK" sz="2400" dirty="0" smtClean="0"/>
              <a:t>sekcia Cody</a:t>
            </a:r>
          </a:p>
          <a:p>
            <a:pPr marL="342900" indent="-342900">
              <a:buFontTx/>
              <a:buChar char="-"/>
            </a:pPr>
            <a:endParaRPr lang="sk-SK" sz="2400" dirty="0"/>
          </a:p>
          <a:p>
            <a:r>
              <a:rPr lang="sk-SK" sz="2400" dirty="0">
                <a:hlinkClick r:id="rId3"/>
              </a:rPr>
              <a:t>http://www.matlab.sk/</a:t>
            </a:r>
            <a:endParaRPr lang="sk-SK" sz="2400" dirty="0"/>
          </a:p>
          <a:p>
            <a:pPr marL="342900" indent="-342900">
              <a:buFontTx/>
              <a:buChar char="-"/>
            </a:pPr>
            <a:r>
              <a:rPr lang="sk-SK" sz="2400" dirty="0" smtClean="0"/>
              <a:t>1. slovenské fórum</a:t>
            </a:r>
          </a:p>
          <a:p>
            <a:pPr marL="342900" indent="-342900">
              <a:buFontTx/>
              <a:buChar char="-"/>
            </a:pPr>
            <a:endParaRPr lang="sk-SK" sz="2000" dirty="0" smtClean="0"/>
          </a:p>
          <a:p>
            <a:endParaRPr lang="en-US" sz="2400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5680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0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Zadanie</a:t>
            </a:r>
            <a:r>
              <a:rPr lang="en-US" sz="2400" dirty="0" smtClean="0"/>
              <a:t>:</a:t>
            </a:r>
          </a:p>
          <a:p>
            <a:endParaRPr lang="sk-SK" sz="2400" dirty="0" smtClean="0"/>
          </a:p>
          <a:p>
            <a:r>
              <a:rPr lang="en-US" sz="2400" dirty="0" err="1" smtClean="0"/>
              <a:t>Sk</a:t>
            </a:r>
            <a:r>
              <a:rPr lang="sk-SK" sz="2400" dirty="0" err="1" smtClean="0"/>
              <a:t>úste</a:t>
            </a:r>
            <a:r>
              <a:rPr lang="sk-SK" sz="2400" dirty="0" smtClean="0"/>
              <a:t> doplniť do skriptu funkciu, ktorá by zapínala/vypínala vykresľovanie polohy meracích bodov na plošnej mape (image </a:t>
            </a:r>
            <a:r>
              <a:rPr lang="sk-SK" sz="2400" dirty="0" err="1" smtClean="0"/>
              <a:t>map</a:t>
            </a:r>
            <a:r>
              <a:rPr lang="sk-SK" sz="2400" dirty="0" smtClean="0"/>
              <a:t>). Ako jedna z možných realizácii </a:t>
            </a:r>
            <a:r>
              <a:rPr lang="en-US" sz="2400" smtClean="0"/>
              <a:t>sa</a:t>
            </a:r>
            <a:r>
              <a:rPr lang="sk-SK" sz="2400" smtClean="0"/>
              <a:t> </a:t>
            </a:r>
            <a:r>
              <a:rPr lang="sk-SK" sz="2400" dirty="0" smtClean="0"/>
              <a:t>ponúka využitie </a:t>
            </a:r>
            <a:r>
              <a:rPr lang="sk-SK" sz="2400" dirty="0" err="1" smtClean="0"/>
              <a:t>checkbox</a:t>
            </a:r>
            <a:r>
              <a:rPr lang="sk-SK" sz="2400" dirty="0" smtClean="0"/>
              <a:t>-u. Okrem tohoto riešenia je však viacero ďalších možností, výber nechávam na Vás, dôležité je aby užívateľ mal interaktívnu možnosť výberu.</a:t>
            </a:r>
          </a:p>
          <a:p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Obsah</a:t>
            </a:r>
            <a:r>
              <a:rPr lang="en-US" sz="2400" u="sng" dirty="0" smtClean="0"/>
              <a:t> (7. </a:t>
            </a:r>
            <a:r>
              <a:rPr lang="en-US" sz="2400" u="sng" dirty="0" err="1" smtClean="0"/>
              <a:t>predn</a:t>
            </a:r>
            <a:r>
              <a:rPr lang="sk-SK" sz="2400" u="sng" dirty="0" err="1" smtClean="0"/>
              <a:t>áška</a:t>
            </a:r>
            <a:r>
              <a:rPr lang="sk-SK" sz="2400" u="sng" dirty="0" smtClean="0"/>
              <a:t>)</a:t>
            </a:r>
          </a:p>
          <a:p>
            <a:endParaRPr lang="sk-SK" sz="2400" dirty="0"/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sk-SK" sz="2400" dirty="0" smtClean="0"/>
              <a:t>GUI – základné pojmy a </a:t>
            </a:r>
            <a:r>
              <a:rPr lang="sk-SK" sz="2400" dirty="0" smtClean="0"/>
              <a:t>princípy</a:t>
            </a:r>
            <a:endParaRPr lang="en-US" sz="2400" dirty="0" smtClean="0"/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n-US" sz="2400" dirty="0" err="1" smtClean="0"/>
              <a:t>Koncepcie</a:t>
            </a:r>
            <a:r>
              <a:rPr lang="en-US" sz="2400" dirty="0" smtClean="0"/>
              <a:t> </a:t>
            </a:r>
            <a:r>
              <a:rPr lang="en-US" sz="2400" dirty="0" err="1" smtClean="0"/>
              <a:t>tvroby</a:t>
            </a:r>
            <a:r>
              <a:rPr lang="en-US" sz="2400" dirty="0" smtClean="0"/>
              <a:t> GUI v </a:t>
            </a:r>
            <a:r>
              <a:rPr lang="en-US" sz="2400" dirty="0" err="1" smtClean="0"/>
              <a:t>prostred</a:t>
            </a:r>
            <a:r>
              <a:rPr lang="sk-SK" sz="2400" dirty="0" smtClean="0"/>
              <a:t>í</a:t>
            </a:r>
            <a:r>
              <a:rPr lang="en-US" sz="2400" dirty="0" smtClean="0"/>
              <a:t> Matlab</a:t>
            </a:r>
            <a:endParaRPr lang="sk-SK" sz="2400" dirty="0" smtClean="0"/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sk-SK" sz="2400" dirty="0" smtClean="0"/>
              <a:t>Posúvanie premenných medzi </a:t>
            </a:r>
            <a:r>
              <a:rPr lang="sk-SK" sz="2400" dirty="0" err="1" smtClean="0"/>
              <a:t>funckiami</a:t>
            </a:r>
            <a:endParaRPr lang="sk-SK" sz="2400" dirty="0" smtClean="0"/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sk-SK" sz="2400" dirty="0" smtClean="0"/>
              <a:t>GUI </a:t>
            </a:r>
            <a:r>
              <a:rPr lang="en-US" sz="2400" dirty="0" smtClean="0"/>
              <a:t>‘</a:t>
            </a:r>
            <a:r>
              <a:rPr lang="sk-SK" sz="2400" dirty="0" err="1" smtClean="0"/>
              <a:t>objects</a:t>
            </a:r>
            <a:r>
              <a:rPr lang="sk-SK" sz="2400" dirty="0" smtClean="0"/>
              <a:t> </a:t>
            </a:r>
            <a:r>
              <a:rPr lang="sk-SK" sz="2400" dirty="0" err="1" smtClean="0"/>
              <a:t>handle</a:t>
            </a:r>
            <a:r>
              <a:rPr lang="en-US" sz="2400" dirty="0" smtClean="0"/>
              <a:t>’</a:t>
            </a:r>
            <a:endParaRPr lang="sk-SK" sz="2400" dirty="0" smtClean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endParaRPr lang="en-US" sz="2400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40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611560" y="908720"/>
            <a:ext cx="777686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u="sng" dirty="0" smtClean="0"/>
              <a:t>GUI – </a:t>
            </a:r>
            <a:r>
              <a:rPr lang="sk-SK" sz="2400" u="sng" dirty="0" err="1" smtClean="0"/>
              <a:t>graphic</a:t>
            </a:r>
            <a:r>
              <a:rPr lang="sk-SK" sz="2400" u="sng" dirty="0" smtClean="0"/>
              <a:t> </a:t>
            </a:r>
            <a:r>
              <a:rPr lang="sk-SK" sz="2400" u="sng" dirty="0" err="1" smtClean="0"/>
              <a:t>user</a:t>
            </a:r>
            <a:r>
              <a:rPr lang="sk-SK" sz="2400" u="sng" dirty="0" smtClean="0"/>
              <a:t> </a:t>
            </a:r>
            <a:r>
              <a:rPr lang="sk-SK" sz="2400" u="sng" dirty="0" err="1" smtClean="0"/>
              <a:t>interface</a:t>
            </a:r>
            <a:endParaRPr lang="sk-SK" sz="2400" u="sng" dirty="0" smtClean="0"/>
          </a:p>
          <a:p>
            <a:endParaRPr lang="sk-SK" sz="2400" dirty="0" smtClean="0"/>
          </a:p>
          <a:p>
            <a:r>
              <a:rPr lang="sk-SK" sz="2400" dirty="0" smtClean="0"/>
              <a:t>grafická nadstavba </a:t>
            </a:r>
            <a:r>
              <a:rPr lang="sk-SK" sz="2400" dirty="0" err="1" smtClean="0"/>
              <a:t>skriptov</a:t>
            </a:r>
            <a:r>
              <a:rPr lang="sk-SK" sz="2400" dirty="0" smtClean="0"/>
              <a:t>, ktorá slúži na interaktívne ovládanie funkcií</a:t>
            </a:r>
          </a:p>
          <a:p>
            <a:endParaRPr lang="sk-SK" sz="2400" dirty="0" smtClean="0"/>
          </a:p>
          <a:p>
            <a:r>
              <a:rPr lang="sk-SK" sz="2400" dirty="0" smtClean="0"/>
              <a:t>do GUI všetky viditeľné prvky generované spustením akéhokoľvek  </a:t>
            </a:r>
            <a:r>
              <a:rPr lang="sk-SK" sz="2400" dirty="0" err="1" smtClean="0"/>
              <a:t>m-súboru</a:t>
            </a:r>
            <a:r>
              <a:rPr lang="sk-SK" sz="2400" dirty="0" smtClean="0"/>
              <a:t> patria do GUI</a:t>
            </a:r>
          </a:p>
          <a:p>
            <a:endParaRPr lang="sk-SK" sz="2400" dirty="0" smtClean="0"/>
          </a:p>
          <a:p>
            <a:endParaRPr lang="sk-SK" sz="1400" dirty="0"/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</p:txBody>
      </p:sp>
      <p:pic>
        <p:nvPicPr>
          <p:cNvPr id="5" name="Picture 2" descr="http://www.mathworks.com/help/matlab/ref/hg_r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653136"/>
            <a:ext cx="2062730" cy="1737694"/>
          </a:xfrm>
          <a:prstGeom prst="rect">
            <a:avLst/>
          </a:prstGeom>
          <a:noFill/>
        </p:spPr>
      </p:pic>
      <p:pic>
        <p:nvPicPr>
          <p:cNvPr id="2050" name="Picture 2" descr="http://www.mathworks.com/matlabcentral/mlc-downloads/downloads/submissions/38235/versions/1/screensho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58564"/>
            <a:ext cx="5076056" cy="329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Pr</a:t>
            </a:r>
            <a:r>
              <a:rPr lang="sk-SK" sz="2400" b="1" dirty="0" err="1" smtClean="0"/>
              <a:t>íklad</a:t>
            </a:r>
            <a:r>
              <a:rPr lang="sk-SK" sz="2400" b="1" dirty="0" smtClean="0"/>
              <a:t> zdrojového kódu s GUI </a:t>
            </a:r>
            <a:endParaRPr lang="en-US" sz="2400" b="1" dirty="0" smtClean="0"/>
          </a:p>
          <a:p>
            <a:endParaRPr lang="en-US" sz="2400" dirty="0" smtClean="0"/>
          </a:p>
          <a:p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copyfile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fullfile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docroot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techdoc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','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creating_guis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',...</a:t>
            </a:r>
          </a:p>
          <a:p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'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examples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','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simple_gui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*.*')),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fileattrib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simple_gui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*.*', '+w');</a:t>
            </a:r>
          </a:p>
          <a:p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guide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simple_gui.fig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edit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simple_gui.m</a:t>
            </a:r>
            <a:endParaRPr lang="sk-SK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 smtClean="0"/>
          </a:p>
          <a:p>
            <a:endParaRPr lang="sk-SK" sz="24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9774" y="3212976"/>
            <a:ext cx="44386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53399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Základné spôsoby tvorby GUI v </a:t>
            </a:r>
            <a:r>
              <a:rPr lang="sk-SK" sz="2400" b="1" dirty="0" err="1" smtClean="0"/>
              <a:t>Matlabe</a:t>
            </a:r>
            <a:r>
              <a:rPr lang="sk-SK" sz="2400" b="1" dirty="0" smtClean="0"/>
              <a:t>:</a:t>
            </a:r>
          </a:p>
          <a:p>
            <a:endParaRPr lang="sk-SK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programovaním</a:t>
            </a:r>
          </a:p>
          <a:p>
            <a:pPr>
              <a:buFont typeface="Arial" pitchFamily="34" charset="0"/>
              <a:buChar char="•"/>
            </a:pPr>
            <a:endParaRPr lang="sk-SK" sz="1100" dirty="0"/>
          </a:p>
          <a:p>
            <a:pPr lvl="1"/>
            <a:r>
              <a:rPr lang="sk-SK" sz="1600" dirty="0"/>
              <a:t>GUI je tvorené priamo písaním príkazov do m-súboru čo je samozrejme viac časovo náročné. Takto vytvorené rozhranie je však spravidla jednoduchšie na pochopenie </a:t>
            </a:r>
            <a:r>
              <a:rPr lang="en-US" sz="1600" dirty="0"/>
              <a:t>‘</a:t>
            </a:r>
            <a:r>
              <a:rPr lang="en-US" sz="1600" dirty="0" err="1"/>
              <a:t>cudzieho</a:t>
            </a:r>
            <a:r>
              <a:rPr lang="en-US" sz="1600" dirty="0"/>
              <a:t>’ </a:t>
            </a:r>
            <a:r>
              <a:rPr lang="sk-SK" sz="1600" dirty="0"/>
              <a:t>kódu, kompaktnejšie a </a:t>
            </a:r>
            <a:r>
              <a:rPr lang="sk-SK" sz="1600" dirty="0" smtClean="0"/>
              <a:t>recyklovateľné</a:t>
            </a:r>
          </a:p>
          <a:p>
            <a:pPr lvl="1"/>
            <a:endParaRPr lang="sk-SK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 pomocou </a:t>
            </a:r>
            <a:r>
              <a:rPr lang="sk-SK" sz="2400" dirty="0" smtClean="0"/>
              <a:t>nástroja GUIDE</a:t>
            </a:r>
          </a:p>
          <a:p>
            <a:pPr>
              <a:buFont typeface="Arial" pitchFamily="34" charset="0"/>
              <a:buChar char="•"/>
            </a:pPr>
            <a:endParaRPr lang="sk-SK" sz="1100" dirty="0" smtClean="0"/>
          </a:p>
          <a:p>
            <a:pPr lvl="1"/>
            <a:r>
              <a:rPr lang="sk-SK" sz="1600" dirty="0" smtClean="0"/>
              <a:t>Interaktívna tvorba grafického rozhrania (vyvoláva sa príkazom </a:t>
            </a:r>
            <a:r>
              <a:rPr lang="sk-SK" sz="1600" i="1" dirty="0" err="1" smtClean="0"/>
              <a:t>guide</a:t>
            </a:r>
            <a:r>
              <a:rPr lang="sk-SK" sz="1600" i="1" dirty="0" smtClean="0"/>
              <a:t>),</a:t>
            </a:r>
            <a:r>
              <a:rPr lang="sk-SK" sz="1600" dirty="0" smtClean="0"/>
              <a:t> kde sa pomocou myši dajú jednoducho umiestňovať jednotlivé ovládacie prvky. Ich parametre a rozmiestnenie je uložené v binárnom *.</a:t>
            </a:r>
            <a:r>
              <a:rPr lang="sk-SK" sz="1600" dirty="0" err="1" smtClean="0"/>
              <a:t>fig</a:t>
            </a:r>
            <a:r>
              <a:rPr lang="sk-SK" sz="1600" dirty="0" smtClean="0"/>
              <a:t> súbore, zároveň je generovaný aj kód s funkciami, pre aktívne prvky, ktorým treba doplniť jadrá funkcií</a:t>
            </a:r>
          </a:p>
          <a:p>
            <a:pPr lvl="1"/>
            <a:endParaRPr lang="sk-SK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pomocou </a:t>
            </a:r>
            <a:r>
              <a:rPr lang="en-US" sz="2400" dirty="0" smtClean="0"/>
              <a:t>n</a:t>
            </a:r>
            <a:r>
              <a:rPr lang="sk-SK" sz="2400" dirty="0" err="1" smtClean="0"/>
              <a:t>ástroja</a:t>
            </a:r>
            <a:r>
              <a:rPr lang="sk-SK" sz="2400" dirty="0" smtClean="0"/>
              <a:t> </a:t>
            </a:r>
            <a:r>
              <a:rPr lang="sk-SK" sz="2400" dirty="0" err="1" smtClean="0"/>
              <a:t>App</a:t>
            </a:r>
            <a:r>
              <a:rPr lang="sk-SK" sz="2400" dirty="0" smtClean="0"/>
              <a:t> </a:t>
            </a:r>
            <a:r>
              <a:rPr lang="sk-SK" sz="2400" dirty="0" err="1" smtClean="0"/>
              <a:t>Designer</a:t>
            </a:r>
            <a:endParaRPr lang="sk-SK" sz="2400" dirty="0" smtClean="0"/>
          </a:p>
          <a:p>
            <a:pPr>
              <a:buFont typeface="Arial" pitchFamily="34" charset="0"/>
              <a:buChar char="•"/>
            </a:pPr>
            <a:endParaRPr lang="sk-SK" sz="1100" dirty="0"/>
          </a:p>
          <a:p>
            <a:pPr lvl="1"/>
            <a:r>
              <a:rPr lang="sk-SK" sz="1600" dirty="0" smtClean="0"/>
              <a:t>Interaktívny nástroj, ktorý umožňuje použitie rozšírenej palety ovládacích prvkov. Výsledkom je kompilovaná aplikácia </a:t>
            </a:r>
            <a:r>
              <a:rPr lang="sk-SK" sz="1600" dirty="0"/>
              <a:t>v formáte </a:t>
            </a:r>
            <a:r>
              <a:rPr lang="sk-SK" sz="1600" dirty="0" smtClean="0"/>
              <a:t>*.</a:t>
            </a:r>
            <a:r>
              <a:rPr lang="sk-SK" sz="1600" dirty="0" err="1" smtClean="0"/>
              <a:t>mlapp</a:t>
            </a:r>
            <a:r>
              <a:rPr lang="sk-SK" sz="1600" dirty="0" smtClean="0"/>
              <a:t>. Programovanie jadra aplikácie je kombináciou jazykov Matlab a C</a:t>
            </a:r>
            <a:endParaRPr lang="sk-SK" sz="1600" dirty="0"/>
          </a:p>
          <a:p>
            <a:pPr lvl="1"/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5166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0"/>
            <a:ext cx="7776864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Vytvorenie ovládacích prvkoch príkazom </a:t>
            </a:r>
            <a:r>
              <a:rPr lang="sk-SK" sz="2400" b="1" i="1" dirty="0" err="1" smtClean="0"/>
              <a:t>uicontrol</a:t>
            </a:r>
            <a:endParaRPr lang="sk-SK" sz="2400" b="1" i="1" dirty="0" smtClean="0"/>
          </a:p>
          <a:p>
            <a:endParaRPr lang="sk-SK" sz="2400" i="1" dirty="0" smtClean="0"/>
          </a:p>
          <a:p>
            <a:r>
              <a:rPr lang="sk-SK" sz="2400" i="1" dirty="0" err="1" smtClean="0"/>
              <a:t>handle</a:t>
            </a:r>
            <a:r>
              <a:rPr lang="sk-SK" sz="2400" i="1" dirty="0" smtClean="0"/>
              <a:t> = </a:t>
            </a:r>
            <a:r>
              <a:rPr lang="sk-SK" sz="2400" i="1" dirty="0" err="1" smtClean="0"/>
              <a:t>uicontrol</a:t>
            </a:r>
            <a:r>
              <a:rPr lang="sk-SK" sz="2400" i="1" dirty="0" smtClean="0"/>
              <a:t>('PropertyName1',PropertyValue1,...)</a:t>
            </a:r>
          </a:p>
          <a:p>
            <a:endParaRPr lang="sk-SK" sz="1000" i="1" dirty="0" smtClean="0"/>
          </a:p>
          <a:p>
            <a:r>
              <a:rPr lang="sk-SK" sz="2000" dirty="0" smtClean="0"/>
              <a:t>Príkaz na tvorbu aktívnych prvkov GUI nemá pevný syntax - zadáva sa vždy dvojica príkazov názov položky a jej hodnota. Základnou položkou rozhodujúcou o type prvku je </a:t>
            </a:r>
            <a:r>
              <a:rPr lang="en-US" sz="2000" b="1" dirty="0" smtClean="0"/>
              <a:t>‘</a:t>
            </a:r>
            <a:r>
              <a:rPr lang="en-US" sz="2000" b="1" i="1" dirty="0" smtClean="0"/>
              <a:t>style</a:t>
            </a:r>
            <a:r>
              <a:rPr lang="en-US" sz="2000" dirty="0" smtClean="0"/>
              <a:t>’, </a:t>
            </a:r>
            <a:r>
              <a:rPr lang="sk-SK" sz="2000" dirty="0" smtClean="0"/>
              <a:t>ktorá môže byť nastavená na jednu z nasledujúcich možností:</a:t>
            </a:r>
            <a:endParaRPr lang="en-US" sz="2000" dirty="0" smtClean="0"/>
          </a:p>
          <a:p>
            <a:endParaRPr lang="en-US" sz="500" dirty="0" smtClean="0"/>
          </a:p>
          <a:p>
            <a:r>
              <a:rPr lang="en-US" sz="2000" dirty="0" smtClean="0"/>
              <a:t>‘checkbox’</a:t>
            </a:r>
          </a:p>
          <a:p>
            <a:r>
              <a:rPr lang="en-US" sz="2000" dirty="0" smtClean="0"/>
              <a:t>‘edit’</a:t>
            </a:r>
          </a:p>
          <a:p>
            <a:r>
              <a:rPr lang="en-US" sz="2000" dirty="0" smtClean="0"/>
              <a:t>‘frame’</a:t>
            </a:r>
          </a:p>
          <a:p>
            <a:r>
              <a:rPr lang="en-US" sz="2000" dirty="0" smtClean="0"/>
              <a:t>‘</a:t>
            </a:r>
            <a:r>
              <a:rPr lang="en-US" sz="2000" dirty="0" err="1" smtClean="0"/>
              <a:t>listbox</a:t>
            </a:r>
            <a:r>
              <a:rPr lang="en-US" sz="2000" dirty="0" smtClean="0"/>
              <a:t>’</a:t>
            </a:r>
          </a:p>
          <a:p>
            <a:r>
              <a:rPr lang="en-US" sz="2000" dirty="0" smtClean="0"/>
              <a:t>‘</a:t>
            </a:r>
            <a:r>
              <a:rPr lang="en-US" sz="2000" dirty="0" err="1" smtClean="0"/>
              <a:t>popupmenu</a:t>
            </a:r>
            <a:r>
              <a:rPr lang="en-US" sz="2000" dirty="0" smtClean="0"/>
              <a:t>’</a:t>
            </a:r>
          </a:p>
          <a:p>
            <a:r>
              <a:rPr lang="en-US" sz="2000" dirty="0" smtClean="0"/>
              <a:t>‘pushbutton’</a:t>
            </a:r>
          </a:p>
          <a:p>
            <a:r>
              <a:rPr lang="en-US" sz="2000" dirty="0" smtClean="0"/>
              <a:t>‘</a:t>
            </a:r>
            <a:r>
              <a:rPr lang="en-US" sz="2000" dirty="0" err="1" smtClean="0"/>
              <a:t>radiobutton</a:t>
            </a:r>
            <a:r>
              <a:rPr lang="en-US" sz="2000" dirty="0" smtClean="0"/>
              <a:t>’</a:t>
            </a:r>
          </a:p>
          <a:p>
            <a:r>
              <a:rPr lang="en-US" sz="2000" dirty="0" smtClean="0"/>
              <a:t>‘slider’</a:t>
            </a:r>
          </a:p>
          <a:p>
            <a:r>
              <a:rPr lang="en-US" sz="2000" dirty="0" smtClean="0"/>
              <a:t>‘text’</a:t>
            </a:r>
          </a:p>
          <a:p>
            <a:r>
              <a:rPr lang="en-US" sz="2000" dirty="0" smtClean="0"/>
              <a:t>‘</a:t>
            </a:r>
            <a:r>
              <a:rPr lang="en-US" sz="2000" dirty="0" err="1" smtClean="0"/>
              <a:t>togglebutton</a:t>
            </a:r>
            <a:r>
              <a:rPr lang="en-US" sz="2000" dirty="0" smtClean="0"/>
              <a:t>’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sk-SK" sz="2000" dirty="0" smtClean="0"/>
          </a:p>
          <a:p>
            <a:endParaRPr lang="sk-SK" sz="2400" dirty="0"/>
          </a:p>
          <a:p>
            <a:endParaRPr lang="sk-SK" sz="2400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9000"/>
            <a:ext cx="26289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ĺžnik 8"/>
          <p:cNvSpPr/>
          <p:nvPr/>
        </p:nvSpPr>
        <p:spPr>
          <a:xfrm>
            <a:off x="683568" y="3501008"/>
            <a:ext cx="1872208" cy="288032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4860032" y="3717032"/>
            <a:ext cx="1008112" cy="504000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4878032" y="4283976"/>
            <a:ext cx="1008112" cy="504000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6012160" y="4797152"/>
            <a:ext cx="1008112" cy="954000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4860032" y="4797152"/>
            <a:ext cx="1008112" cy="666000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4860032" y="5445224"/>
            <a:ext cx="1008112" cy="360040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4860032" y="5805264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012160" y="4293096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/>
          <p:cNvSpPr/>
          <p:nvPr/>
        </p:nvSpPr>
        <p:spPr>
          <a:xfrm>
            <a:off x="6012160" y="5805264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6012160" y="3717032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3.33333E-6 0.0421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4213 L -3.33333E-6 0.0842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8403 L -3.33333E-6 0.1259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2593 L -3.33333E-6 0.1784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7839 L -3.33333E-6 0.2205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205 L -3.33333E-6 0.26238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6238 L -3.33333E-6 0.3044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0449 L -3.33333E-6 0.35424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5424 L -3.33333E-6 0.39889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10" grpId="0" animBg="1"/>
      <p:bldP spid="10" grpId="1" animBg="1"/>
      <p:bldP spid="11" grpId="1" animBg="1"/>
      <p:bldP spid="11" grpId="2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Vytvorenie ovládacích prvkoch príkazom </a:t>
            </a:r>
            <a:r>
              <a:rPr lang="sk-SK" sz="2400" b="1" i="1" dirty="0" err="1"/>
              <a:t>uicontrol</a:t>
            </a:r>
            <a:endParaRPr lang="sk-SK" sz="2400" b="1" i="1" dirty="0"/>
          </a:p>
          <a:p>
            <a:endParaRPr lang="en-US" sz="2400" dirty="0" smtClean="0"/>
          </a:p>
          <a:p>
            <a:r>
              <a:rPr lang="sk-SK" sz="2400" i="1" dirty="0" err="1"/>
              <a:t>handle</a:t>
            </a:r>
            <a:r>
              <a:rPr lang="sk-SK" sz="2400" i="1" dirty="0"/>
              <a:t> = </a:t>
            </a:r>
            <a:r>
              <a:rPr lang="sk-SK" sz="2400" i="1" dirty="0" err="1"/>
              <a:t>uicontrol</a:t>
            </a:r>
            <a:r>
              <a:rPr lang="sk-SK" sz="2400" i="1" dirty="0"/>
              <a:t>('PropertyName1',PropertyValue1</a:t>
            </a:r>
            <a:r>
              <a:rPr lang="sk-SK" sz="2400" i="1" dirty="0" smtClean="0"/>
              <a:t>,...)</a:t>
            </a:r>
            <a:endParaRPr lang="en-US" sz="2400" i="1" dirty="0" smtClean="0"/>
          </a:p>
          <a:p>
            <a:endParaRPr lang="en-US" sz="2400" i="1" dirty="0"/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clc;clear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all;close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all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figure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uicontrol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Style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','</a:t>
            </a:r>
            <a:r>
              <a:rPr lang="sk-SK" dirty="0" err="1" smtClean="0">
                <a:latin typeface="Courier New" pitchFamily="49" charset="0"/>
                <a:cs typeface="Courier New" pitchFamily="49" charset="0"/>
              </a:rPr>
              <a:t>PushButton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sk-SK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/>
          </a:p>
          <a:p>
            <a:endParaRPr lang="sk-SK" sz="2400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293096"/>
            <a:ext cx="5289271" cy="19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6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360362"/>
          </a:xfrm>
        </p:spPr>
        <p:txBody>
          <a:bodyPr>
            <a:noAutofit/>
          </a:bodyPr>
          <a:lstStyle/>
          <a:p>
            <a:r>
              <a:rPr lang="sk-SK" altLang="sk-SK" sz="2000" b="1" dirty="0"/>
              <a:t>MATLAB (1) - úvod do programovania vedeckých problémov, </a:t>
            </a:r>
            <a:r>
              <a:rPr lang="sk-SK" altLang="sk-SK" sz="2000" b="1" dirty="0" smtClean="0"/>
              <a:t>LS 2018</a:t>
            </a:r>
            <a:endParaRPr lang="sk-SK" sz="2000" b="1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08721"/>
            <a:ext cx="77768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Nastavenie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polohy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objektu</a:t>
            </a:r>
            <a:r>
              <a:rPr lang="en-US" sz="2400" b="1" dirty="0" smtClean="0"/>
              <a:t> GUI</a:t>
            </a:r>
            <a:endParaRPr lang="sk-SK" sz="2400" b="1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v</a:t>
            </a:r>
            <a:r>
              <a:rPr lang="sk-SK" sz="2400" dirty="0" err="1" smtClean="0"/>
              <a:t>ýber</a:t>
            </a:r>
            <a:r>
              <a:rPr lang="sk-SK" sz="2400" dirty="0" smtClean="0"/>
              <a:t> vhodnej jednotky</a:t>
            </a:r>
            <a:r>
              <a:rPr lang="en-US" sz="2400" dirty="0" smtClean="0"/>
              <a:t> - </a:t>
            </a:r>
            <a:r>
              <a:rPr lang="en-US" sz="2400" dirty="0" smtClean="0"/>
              <a:t>‘Units’</a:t>
            </a:r>
            <a:endParaRPr lang="sk-SK" sz="2400" dirty="0" smtClean="0"/>
          </a:p>
          <a:p>
            <a:pPr lvl="1"/>
            <a:r>
              <a:rPr lang="sk-SK" sz="2400" dirty="0" smtClean="0"/>
              <a:t>[ </a:t>
            </a:r>
            <a:r>
              <a:rPr lang="sk-SK" sz="2400" dirty="0" err="1" smtClean="0"/>
              <a:t>inches</a:t>
            </a:r>
            <a:r>
              <a:rPr lang="sk-SK" sz="2400" dirty="0" smtClean="0"/>
              <a:t> | </a:t>
            </a:r>
            <a:r>
              <a:rPr lang="sk-SK" sz="2400" dirty="0" err="1" smtClean="0"/>
              <a:t>centimeters</a:t>
            </a:r>
            <a:r>
              <a:rPr lang="sk-SK" sz="2400" dirty="0" smtClean="0"/>
              <a:t> | </a:t>
            </a:r>
            <a:r>
              <a:rPr lang="sk-SK" sz="2400" dirty="0" err="1" smtClean="0"/>
              <a:t>normalized</a:t>
            </a:r>
            <a:r>
              <a:rPr lang="sk-SK" sz="2400" dirty="0" smtClean="0"/>
              <a:t> | </a:t>
            </a:r>
            <a:r>
              <a:rPr lang="sk-SK" sz="2400" dirty="0" err="1" smtClean="0"/>
              <a:t>points</a:t>
            </a:r>
            <a:r>
              <a:rPr lang="sk-SK" sz="2400" dirty="0" smtClean="0"/>
              <a:t> | </a:t>
            </a:r>
            <a:r>
              <a:rPr lang="sk-SK" sz="2400" dirty="0" err="1" smtClean="0"/>
              <a:t>pixels</a:t>
            </a:r>
            <a:r>
              <a:rPr lang="sk-SK" sz="2400" dirty="0" smtClean="0"/>
              <a:t> ]</a:t>
            </a:r>
          </a:p>
          <a:p>
            <a:pPr lvl="1"/>
            <a:endParaRPr lang="sk-SK" sz="2400" dirty="0"/>
          </a:p>
          <a:p>
            <a:pPr>
              <a:buFont typeface="Arial" pitchFamily="34" charset="0"/>
              <a:buChar char="•"/>
            </a:pPr>
            <a:r>
              <a:rPr lang="sk-SK" sz="2400" dirty="0" smtClean="0"/>
              <a:t> zadefinovanie vektora s polohou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 smtClean="0"/>
              <a:t>‘Position</a:t>
            </a:r>
            <a:r>
              <a:rPr lang="en-US" sz="2400" dirty="0" smtClean="0"/>
              <a:t>’</a:t>
            </a:r>
            <a:endParaRPr lang="sk-SK" sz="2400" dirty="0" smtClean="0"/>
          </a:p>
          <a:p>
            <a:pPr lvl="1"/>
            <a:r>
              <a:rPr lang="en-US" sz="2400" dirty="0" smtClean="0"/>
              <a:t>[</a:t>
            </a:r>
            <a:r>
              <a:rPr lang="sk-SK" sz="2400" dirty="0" smtClean="0"/>
              <a:t>zľava,</a:t>
            </a:r>
            <a:r>
              <a:rPr lang="en-US" sz="2400" dirty="0" smtClean="0"/>
              <a:t> </a:t>
            </a:r>
            <a:r>
              <a:rPr lang="sk-SK" sz="2400" dirty="0" smtClean="0"/>
              <a:t>zdola, šírka, výška]</a:t>
            </a:r>
            <a:endParaRPr lang="en-US" sz="2400" dirty="0"/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clc;clear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all;close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all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figure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sk-SK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uicontrol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sk-SK" sz="1600" dirty="0" err="1">
                <a:latin typeface="Courier New" pitchFamily="49" charset="0"/>
                <a:cs typeface="Courier New" pitchFamily="49" charset="0"/>
              </a:rPr>
              <a:t>Style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',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sk-SK" sz="1600" dirty="0" err="1" smtClean="0">
                <a:latin typeface="Courier New" pitchFamily="49" charset="0"/>
                <a:cs typeface="Courier New" pitchFamily="49" charset="0"/>
              </a:rPr>
              <a:t>PushButton</a:t>
            </a:r>
            <a:r>
              <a:rPr lang="sk-SK" sz="1600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,'Position',[200,200,100,50])</a:t>
            </a:r>
            <a:r>
              <a:rPr lang="sk-SK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sk-SK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 l="33759" t="37384" r="34142" b="16924"/>
          <a:stretch>
            <a:fillRect/>
          </a:stretch>
        </p:blipFill>
        <p:spPr bwMode="auto">
          <a:xfrm>
            <a:off x="5508104" y="3212976"/>
            <a:ext cx="332218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</TotalTime>
  <Words>1692</Words>
  <Application>Microsoft Office PowerPoint</Application>
  <PresentationFormat>Prezentácia na obrazovke (4:3)</PresentationFormat>
  <Paragraphs>329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Motív Office</vt:lpstr>
      <vt:lpstr>MATLAB (1) - úvod do programovania vedeckých problémov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  <vt:lpstr>MATLAB (1) - úvod do programovania vedeckých problémov, LS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Programovanie geofyzikálnych úloh v prostredí MATLAB</dc:title>
  <dc:creator>David</dc:creator>
  <cp:lastModifiedBy>David Kusnirak</cp:lastModifiedBy>
  <cp:revision>160</cp:revision>
  <dcterms:created xsi:type="dcterms:W3CDTF">2013-03-31T12:47:10Z</dcterms:created>
  <dcterms:modified xsi:type="dcterms:W3CDTF">2018-04-24T07:31:30Z</dcterms:modified>
</cp:coreProperties>
</file>