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93" r:id="rId2"/>
    <p:sldId id="393" r:id="rId3"/>
    <p:sldId id="394" r:id="rId4"/>
    <p:sldId id="395" r:id="rId5"/>
    <p:sldId id="396" r:id="rId6"/>
    <p:sldId id="397" r:id="rId7"/>
    <p:sldId id="398" r:id="rId8"/>
    <p:sldId id="399" r:id="rId9"/>
    <p:sldId id="339" r:id="rId10"/>
    <p:sldId id="257" r:id="rId11"/>
    <p:sldId id="333" r:id="rId12"/>
    <p:sldId id="404" r:id="rId13"/>
    <p:sldId id="405" r:id="rId14"/>
    <p:sldId id="334" r:id="rId15"/>
    <p:sldId id="342" r:id="rId16"/>
    <p:sldId id="340" r:id="rId17"/>
    <p:sldId id="374" r:id="rId18"/>
    <p:sldId id="336" r:id="rId19"/>
    <p:sldId id="406" r:id="rId20"/>
    <p:sldId id="407" r:id="rId21"/>
    <p:sldId id="382" r:id="rId22"/>
    <p:sldId id="338" r:id="rId23"/>
    <p:sldId id="375" r:id="rId24"/>
    <p:sldId id="353" r:id="rId25"/>
    <p:sldId id="345" r:id="rId26"/>
    <p:sldId id="351" r:id="rId27"/>
    <p:sldId id="352" r:id="rId28"/>
    <p:sldId id="390" r:id="rId29"/>
    <p:sldId id="385" r:id="rId30"/>
    <p:sldId id="386" r:id="rId31"/>
    <p:sldId id="387" r:id="rId32"/>
    <p:sldId id="388" r:id="rId33"/>
    <p:sldId id="389" r:id="rId34"/>
    <p:sldId id="326" r:id="rId35"/>
    <p:sldId id="355" r:id="rId36"/>
    <p:sldId id="356" r:id="rId37"/>
    <p:sldId id="357" r:id="rId38"/>
    <p:sldId id="360" r:id="rId39"/>
    <p:sldId id="358" r:id="rId40"/>
    <p:sldId id="359" r:id="rId41"/>
    <p:sldId id="377" r:id="rId42"/>
    <p:sldId id="354" r:id="rId43"/>
    <p:sldId id="362" r:id="rId44"/>
    <p:sldId id="363" r:id="rId45"/>
    <p:sldId id="364" r:id="rId46"/>
    <p:sldId id="365" r:id="rId47"/>
    <p:sldId id="366" r:id="rId48"/>
    <p:sldId id="368" r:id="rId49"/>
    <p:sldId id="373" r:id="rId50"/>
    <p:sldId id="408" r:id="rId51"/>
    <p:sldId id="384" r:id="rId52"/>
    <p:sldId id="392" r:id="rId53"/>
    <p:sldId id="372" r:id="rId54"/>
    <p:sldId id="391" r:id="rId55"/>
    <p:sldId id="412" r:id="rId56"/>
    <p:sldId id="350" r:id="rId57"/>
    <p:sldId id="346" r:id="rId58"/>
    <p:sldId id="376" r:id="rId59"/>
    <p:sldId id="400" r:id="rId60"/>
    <p:sldId id="347" r:id="rId61"/>
    <p:sldId id="343" r:id="rId62"/>
    <p:sldId id="344" r:id="rId63"/>
    <p:sldId id="411" r:id="rId64"/>
    <p:sldId id="349" r:id="rId65"/>
    <p:sldId id="401" r:id="rId66"/>
    <p:sldId id="402" r:id="rId67"/>
    <p:sldId id="403" r:id="rId68"/>
    <p:sldId id="409" r:id="rId69"/>
    <p:sldId id="410" r:id="rId7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2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 Id="rId9" Type="http://schemas.openxmlformats.org/officeDocument/2006/relationships/image" Target="../media/image13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A9F1F-5679-4860-BE80-95E12A0BFAD4}" type="datetimeFigureOut">
              <a:rPr lang="sk-SK" smtClean="0"/>
              <a:pPr/>
              <a:t>10. 10. 2023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D1EC4-498B-4AB4-82DE-6C9BFADD1902}" type="slidenum">
              <a:rPr lang="sk-SK" smtClean="0"/>
              <a:pPr/>
              <a:t>‹#›</a:t>
            </a:fld>
            <a:endParaRPr lang="sk-SK"/>
          </a:p>
        </p:txBody>
      </p:sp>
    </p:spTree>
    <p:extLst>
      <p:ext uri="{BB962C8B-B14F-4D97-AF65-F5344CB8AC3E}">
        <p14:creationId xmlns:p14="http://schemas.microsoft.com/office/powerpoint/2010/main" val="401298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198D1EC4-498B-4AB4-82DE-6C9BFADD1902}" type="slidenum">
              <a:rPr lang="sk-SK" smtClean="0"/>
              <a:pPr/>
              <a:t>6</a:t>
            </a:fld>
            <a:endParaRPr lang="sk-SK"/>
          </a:p>
        </p:txBody>
      </p:sp>
    </p:spTree>
    <p:extLst>
      <p:ext uri="{BB962C8B-B14F-4D97-AF65-F5344CB8AC3E}">
        <p14:creationId xmlns:p14="http://schemas.microsoft.com/office/powerpoint/2010/main" val="428071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Zástupný symbol dátumu 3"/>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dátumu 2"/>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Zástupný symbol dátumu 4"/>
          <p:cNvSpPr>
            <a:spLocks noGrp="1"/>
          </p:cNvSpPr>
          <p:nvPr>
            <p:ph type="dt" sz="half" idx="10"/>
          </p:nvPr>
        </p:nvSpPr>
        <p:spPr/>
        <p:txBody>
          <a:bodyPr/>
          <a:lstStyle/>
          <a:p>
            <a:fld id="{092DDEAF-B162-45FB-AD0F-3A87AF440731}" type="datetimeFigureOut">
              <a:rPr lang="sk-SK" smtClean="0"/>
              <a:pPr/>
              <a:t>10. 10. 2023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73C73AAE-92FB-4083-9DD1-D0489C5F858E}"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DDEAF-B162-45FB-AD0F-3A87AF440731}" type="datetimeFigureOut">
              <a:rPr lang="sk-SK" smtClean="0"/>
              <a:pPr/>
              <a:t>10. 10. 2023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73AAE-92FB-4083-9DD1-D0489C5F858E}"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7.wmf"/><Relationship Id="rId3" Type="http://schemas.openxmlformats.org/officeDocument/2006/relationships/image" Target="../media/image18.png"/><Relationship Id="rId7" Type="http://schemas.openxmlformats.org/officeDocument/2006/relationships/image" Target="../media/image14.wmf"/><Relationship Id="rId12"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6.png"/><Relationship Id="rId10" Type="http://schemas.openxmlformats.org/officeDocument/2006/relationships/image" Target="../media/image27.png"/><Relationship Id="rId4" Type="http://schemas.openxmlformats.org/officeDocument/2006/relationships/image" Target="../media/image23.wmf"/><Relationship Id="rId9"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13.bin"/><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40.png"/><Relationship Id="rId7" Type="http://schemas.openxmlformats.org/officeDocument/2006/relationships/oleObject" Target="../embeddings/oleObject16.bin"/><Relationship Id="rId12" Type="http://schemas.openxmlformats.org/officeDocument/2006/relationships/image" Target="../media/image39.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6.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8.wmf"/><Relationship Id="rId4" Type="http://schemas.openxmlformats.org/officeDocument/2006/relationships/image" Target="../media/image41.png"/><Relationship Id="rId9"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22.bin"/><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hyperlink" Target="http://www.prenhall.com/giancol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3.wmf"/><Relationship Id="rId5" Type="http://schemas.openxmlformats.org/officeDocument/2006/relationships/oleObject" Target="../embeddings/oleObject26.bin"/><Relationship Id="rId4" Type="http://schemas.openxmlformats.org/officeDocument/2006/relationships/image" Target="../media/image62.wmf"/></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27.bin"/><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5.wmf"/><Relationship Id="rId5" Type="http://schemas.openxmlformats.org/officeDocument/2006/relationships/oleObject" Target="../embeddings/oleObject28.bin"/><Relationship Id="rId4" Type="http://schemas.openxmlformats.org/officeDocument/2006/relationships/image" Target="../media/image6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9.wmf"/><Relationship Id="rId5" Type="http://schemas.openxmlformats.org/officeDocument/2006/relationships/oleObject" Target="../embeddings/oleObject30.bin"/><Relationship Id="rId4" Type="http://schemas.openxmlformats.org/officeDocument/2006/relationships/image" Target="../media/image68.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71.jpeg"/><Relationship Id="rId4" Type="http://schemas.openxmlformats.org/officeDocument/2006/relationships/image" Target="../media/image70.wmf"/></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4.png"/><Relationship Id="rId5" Type="http://schemas.openxmlformats.org/officeDocument/2006/relationships/image" Target="../media/image72.wmf"/><Relationship Id="rId4"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33.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85.wmf"/><Relationship Id="rId4" Type="http://schemas.openxmlformats.org/officeDocument/2006/relationships/oleObject" Target="../embeddings/oleObject35.bin"/></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92.png"/><Relationship Id="rId4" Type="http://schemas.openxmlformats.org/officeDocument/2006/relationships/image" Target="../media/image91.wmf"/></Relationships>
</file>

<file path=ppt/slides/_rels/slide5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91.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96.png"/><Relationship Id="rId11" Type="http://schemas.openxmlformats.org/officeDocument/2006/relationships/oleObject" Target="../embeddings/oleObject36.bin"/><Relationship Id="rId5" Type="http://schemas.openxmlformats.org/officeDocument/2006/relationships/image" Target="../media/image95.png"/><Relationship Id="rId10" Type="http://schemas.openxmlformats.org/officeDocument/2006/relationships/image" Target="../media/image102.png"/><Relationship Id="rId4" Type="http://schemas.openxmlformats.org/officeDocument/2006/relationships/image" Target="../media/image94.png"/><Relationship Id="rId9" Type="http://schemas.openxmlformats.org/officeDocument/2006/relationships/image" Target="../media/image10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104.png"/><Relationship Id="rId4" Type="http://schemas.openxmlformats.org/officeDocument/2006/relationships/image" Target="../media/image10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106.png"/><Relationship Id="rId4" Type="http://schemas.openxmlformats.org/officeDocument/2006/relationships/image" Target="../media/image105.wmf"/></Relationships>
</file>

<file path=ppt/slides/_rels/slide6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oleObject" Target="../embeddings/oleObject39.bin"/><Relationship Id="rId7" Type="http://schemas.openxmlformats.org/officeDocument/2006/relationships/image" Target="../media/image109.png"/><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08.wmf"/><Relationship Id="rId5" Type="http://schemas.openxmlformats.org/officeDocument/2006/relationships/oleObject" Target="../embeddings/oleObject40.bin"/><Relationship Id="rId4" Type="http://schemas.openxmlformats.org/officeDocument/2006/relationships/image" Target="../media/image107.wmf"/><Relationship Id="rId9" Type="http://schemas.openxmlformats.org/officeDocument/2006/relationships/image" Target="../media/image111.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image" Target="../media/image112.png"/><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108.wmf"/><Relationship Id="rId5" Type="http://schemas.openxmlformats.org/officeDocument/2006/relationships/oleObject" Target="../embeddings/oleObject40.bin"/><Relationship Id="rId4" Type="http://schemas.openxmlformats.org/officeDocument/2006/relationships/image" Target="../media/image107.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120.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17.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45.bin"/><Relationship Id="rId14" Type="http://schemas.openxmlformats.org/officeDocument/2006/relationships/image" Target="../media/image121.wmf"/></Relationships>
</file>

<file path=ppt/slides/_rels/slide67.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126.wmf"/><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28.vml"/><Relationship Id="rId6" Type="http://schemas.openxmlformats.org/officeDocument/2006/relationships/image" Target="../media/image123.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125.wmf"/><Relationship Id="rId4" Type="http://schemas.openxmlformats.org/officeDocument/2006/relationships/image" Target="../media/image122.wmf"/><Relationship Id="rId9" Type="http://schemas.openxmlformats.org/officeDocument/2006/relationships/oleObject" Target="../embeddings/oleObject51.bin"/><Relationship Id="rId14" Type="http://schemas.openxmlformats.org/officeDocument/2006/relationships/image" Target="../media/image127.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133.wmf"/><Relationship Id="rId18" Type="http://schemas.openxmlformats.org/officeDocument/2006/relationships/oleObject" Target="../embeddings/oleObject62.bin"/><Relationship Id="rId3" Type="http://schemas.openxmlformats.org/officeDocument/2006/relationships/image" Target="../media/image138.png"/><Relationship Id="rId21" Type="http://schemas.openxmlformats.org/officeDocument/2006/relationships/image" Target="../media/image137.wmf"/><Relationship Id="rId7" Type="http://schemas.openxmlformats.org/officeDocument/2006/relationships/image" Target="../media/image130.wmf"/><Relationship Id="rId12" Type="http://schemas.openxmlformats.org/officeDocument/2006/relationships/oleObject" Target="../embeddings/oleObject59.bin"/><Relationship Id="rId17" Type="http://schemas.openxmlformats.org/officeDocument/2006/relationships/image" Target="../media/image135.wmf"/><Relationship Id="rId2" Type="http://schemas.openxmlformats.org/officeDocument/2006/relationships/slideLayout" Target="../slideLayouts/slideLayout2.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29.vml"/><Relationship Id="rId6" Type="http://schemas.openxmlformats.org/officeDocument/2006/relationships/oleObject" Target="../embeddings/oleObject56.bin"/><Relationship Id="rId11" Type="http://schemas.openxmlformats.org/officeDocument/2006/relationships/image" Target="../media/image132.wmf"/><Relationship Id="rId5" Type="http://schemas.openxmlformats.org/officeDocument/2006/relationships/image" Target="../media/image129.wmf"/><Relationship Id="rId15" Type="http://schemas.openxmlformats.org/officeDocument/2006/relationships/image" Target="../media/image134.wmf"/><Relationship Id="rId10" Type="http://schemas.openxmlformats.org/officeDocument/2006/relationships/oleObject" Target="../embeddings/oleObject58.bin"/><Relationship Id="rId19" Type="http://schemas.openxmlformats.org/officeDocument/2006/relationships/image" Target="../media/image136.wmf"/><Relationship Id="rId4" Type="http://schemas.openxmlformats.org/officeDocument/2006/relationships/oleObject" Target="../embeddings/oleObject55.bin"/><Relationship Id="rId9" Type="http://schemas.openxmlformats.org/officeDocument/2006/relationships/image" Target="../media/image131.wmf"/><Relationship Id="rId14" Type="http://schemas.openxmlformats.org/officeDocument/2006/relationships/oleObject" Target="../embeddings/oleObject60.bin"/></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22511"/>
          </a:xfrm>
        </p:spPr>
        <p:txBody>
          <a:bodyPr>
            <a:noAutofit/>
          </a:bodyPr>
          <a:lstStyle/>
          <a:p>
            <a:r>
              <a:rPr lang="sk-SK" sz="3400" dirty="0" err="1"/>
              <a:t>Lecture</a:t>
            </a:r>
            <a:r>
              <a:rPr lang="en-GB" sz="3400" dirty="0"/>
              <a:t> </a:t>
            </a:r>
            <a:r>
              <a:rPr lang="sk-SK" sz="3400" dirty="0"/>
              <a:t>2</a:t>
            </a:r>
            <a:r>
              <a:rPr lang="en-GB" sz="3400" dirty="0"/>
              <a:t>: </a:t>
            </a:r>
            <a:r>
              <a:rPr lang="sk-SK" sz="3400" dirty="0" err="1"/>
              <a:t>Mechanics</a:t>
            </a:r>
            <a:endParaRPr lang="en-GB" sz="3400" dirty="0"/>
          </a:p>
        </p:txBody>
      </p:sp>
      <p:sp>
        <p:nvSpPr>
          <p:cNvPr id="3" name="Podnadpis 2"/>
          <p:cNvSpPr>
            <a:spLocks noGrp="1"/>
          </p:cNvSpPr>
          <p:nvPr>
            <p:ph type="subTitle" idx="1"/>
          </p:nvPr>
        </p:nvSpPr>
        <p:spPr>
          <a:xfrm>
            <a:off x="395536" y="476672"/>
            <a:ext cx="8748464" cy="6165304"/>
          </a:xfrm>
        </p:spPr>
        <p:txBody>
          <a:bodyPr>
            <a:normAutofit/>
          </a:bodyPr>
          <a:lstStyle/>
          <a:p>
            <a:pPr algn="l"/>
            <a:r>
              <a:rPr lang="en-GB" dirty="0">
                <a:solidFill>
                  <a:srgbClr val="0000CC"/>
                </a:solidFill>
                <a:latin typeface="Arial" pitchFamily="34" charset="0"/>
                <a:cs typeface="Arial" pitchFamily="34" charset="0"/>
              </a:rPr>
              <a:t>Content:</a:t>
            </a:r>
          </a:p>
          <a:p>
            <a:pPr algn="l"/>
            <a:endParaRPr lang="en-GB" sz="1000" dirty="0">
              <a:solidFill>
                <a:schemeClr val="tx1"/>
              </a:solidFill>
              <a:latin typeface="Arial" pitchFamily="34" charset="0"/>
              <a:cs typeface="Arial" pitchFamily="34" charset="0"/>
            </a:endParaRPr>
          </a:p>
          <a:p>
            <a:pPr marL="514350" indent="-514350" algn="l">
              <a:buFontTx/>
              <a:buChar char="-"/>
            </a:pPr>
            <a:r>
              <a:rPr lang="en-US" sz="2800" dirty="0">
                <a:solidFill>
                  <a:schemeClr val="tx1"/>
                </a:solidFill>
                <a:latin typeface="Arial" pitchFamily="34" charset="0"/>
                <a:cs typeface="Arial" pitchFamily="34" charset="0"/>
              </a:rPr>
              <a:t>mechanics </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basic terms and quantities</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velocity and acceleration</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force, moment of force, momentum</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work, power</a:t>
            </a:r>
          </a:p>
          <a:p>
            <a:pPr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Newton’s laws</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err="1">
                <a:solidFill>
                  <a:schemeClr val="tx1"/>
                </a:solidFill>
                <a:latin typeface="Arial" pitchFamily="34" charset="0"/>
                <a:cs typeface="Arial" pitchFamily="34" charset="0"/>
              </a:rPr>
              <a:t>Kepler’s</a:t>
            </a:r>
            <a:r>
              <a:rPr lang="en-GB" sz="2800" dirty="0">
                <a:solidFill>
                  <a:schemeClr val="tx1"/>
                </a:solidFill>
                <a:latin typeface="Arial" pitchFamily="34" charset="0"/>
                <a:cs typeface="Arial" pitchFamily="34" charset="0"/>
              </a:rPr>
              <a:t> laws</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Newton’s gravitational law</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free fall, motion in gravitational field</a:t>
            </a:r>
          </a:p>
          <a:p>
            <a:pPr marL="514350" indent="-514350" algn="l">
              <a:buFontTx/>
              <a:buChar char="-"/>
            </a:pPr>
            <a:r>
              <a:rPr lang="en-GB" sz="2800" dirty="0">
                <a:solidFill>
                  <a:schemeClr val="tx1"/>
                </a:solidFill>
                <a:latin typeface="Arial" pitchFamily="34" charset="0"/>
                <a:cs typeface="Arial" pitchFamily="34" charset="0"/>
              </a:rPr>
              <a:t>mechanical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536" y="836712"/>
            <a:ext cx="8568952" cy="5832648"/>
          </a:xfrm>
        </p:spPr>
        <p:txBody>
          <a:bodyPr>
            <a:normAutofit/>
          </a:bodyPr>
          <a:lstStyle/>
          <a:p>
            <a:pPr algn="l"/>
            <a:r>
              <a:rPr lang="en-GB" sz="2400" b="1" dirty="0">
                <a:solidFill>
                  <a:srgbClr val="0000CC"/>
                </a:solidFill>
                <a:latin typeface="Arial" pitchFamily="34" charset="0"/>
                <a:cs typeface="Arial" pitchFamily="34" charset="0"/>
              </a:rPr>
              <a:t>Point (point mass)</a:t>
            </a:r>
            <a:r>
              <a:rPr lang="en-GB" sz="2400" b="1" dirty="0">
                <a:solidFill>
                  <a:schemeClr val="tx1"/>
                </a:solidFill>
                <a:latin typeface="Arial" pitchFamily="34" charset="0"/>
                <a:cs typeface="Arial" pitchFamily="34" charset="0"/>
              </a:rPr>
              <a:t> </a:t>
            </a:r>
            <a:r>
              <a:rPr lang="en-GB" sz="2400" dirty="0">
                <a:solidFill>
                  <a:schemeClr val="tx1"/>
                </a:solidFill>
                <a:latin typeface="Arial" pitchFamily="34" charset="0"/>
                <a:cs typeface="Arial" pitchFamily="34" charset="0"/>
              </a:rPr>
              <a:t> is a mass which doesn‘t have volume (mass focused into one point),</a:t>
            </a:r>
          </a:p>
          <a:p>
            <a:pPr algn="l"/>
            <a:endParaRPr lang="en-GB" sz="1000" dirty="0">
              <a:solidFill>
                <a:schemeClr val="tx1"/>
              </a:solidFill>
              <a:latin typeface="Arial" pitchFamily="34" charset="0"/>
              <a:cs typeface="Arial" pitchFamily="34" charset="0"/>
            </a:endParaRPr>
          </a:p>
          <a:p>
            <a:pPr algn="l"/>
            <a:r>
              <a:rPr lang="en-GB" sz="2400" b="1" dirty="0">
                <a:solidFill>
                  <a:srgbClr val="0000CC"/>
                </a:solidFill>
                <a:latin typeface="Arial" pitchFamily="34" charset="0"/>
                <a:cs typeface="Arial" pitchFamily="34" charset="0"/>
              </a:rPr>
              <a:t>body (physical object)</a:t>
            </a:r>
            <a:r>
              <a:rPr lang="en-GB" sz="2400" b="1" dirty="0">
                <a:solidFill>
                  <a:schemeClr val="tx1"/>
                </a:solidFill>
                <a:latin typeface="Arial" pitchFamily="34" charset="0"/>
                <a:cs typeface="Arial" pitchFamily="34" charset="0"/>
              </a:rPr>
              <a:t> </a:t>
            </a:r>
            <a:r>
              <a:rPr lang="en-GB" sz="2400" dirty="0">
                <a:solidFill>
                  <a:schemeClr val="tx1"/>
                </a:solidFill>
                <a:latin typeface="Arial" pitchFamily="34" charset="0"/>
                <a:cs typeface="Arial" pitchFamily="34" charset="0"/>
              </a:rPr>
              <a:t>is an identifiable collection of matter, which may be more or less constrained to move together     by </a:t>
            </a:r>
            <a:r>
              <a:rPr lang="en-GB" sz="2400" u="sng" dirty="0">
                <a:solidFill>
                  <a:schemeClr val="tx1"/>
                </a:solidFill>
                <a:latin typeface="Arial" pitchFamily="34" charset="0"/>
                <a:cs typeface="Arial" pitchFamily="34" charset="0"/>
              </a:rPr>
              <a:t>translation</a:t>
            </a:r>
            <a:r>
              <a:rPr lang="en-GB" sz="2400" dirty="0">
                <a:solidFill>
                  <a:schemeClr val="tx1"/>
                </a:solidFill>
                <a:latin typeface="Arial" pitchFamily="34" charset="0"/>
                <a:cs typeface="Arial" pitchFamily="34" charset="0"/>
              </a:rPr>
              <a:t> </a:t>
            </a:r>
            <a:r>
              <a:rPr lang="en-GB" sz="2400" u="sng" dirty="0">
                <a:solidFill>
                  <a:schemeClr val="tx1"/>
                </a:solidFill>
                <a:latin typeface="Arial" pitchFamily="34" charset="0"/>
                <a:cs typeface="Arial" pitchFamily="34" charset="0"/>
              </a:rPr>
              <a:t>rotation</a:t>
            </a:r>
            <a:r>
              <a:rPr lang="en-GB" sz="2400" dirty="0">
                <a:solidFill>
                  <a:schemeClr val="tx1"/>
                </a:solidFill>
                <a:latin typeface="Arial" pitchFamily="34" charset="0"/>
                <a:cs typeface="Arial" pitchFamily="34" charset="0"/>
              </a:rPr>
              <a:t>, or </a:t>
            </a:r>
            <a:r>
              <a:rPr lang="en-GB" sz="2400" u="sng" dirty="0">
                <a:solidFill>
                  <a:schemeClr val="tx1"/>
                </a:solidFill>
                <a:latin typeface="Arial" pitchFamily="34" charset="0"/>
                <a:cs typeface="Arial" pitchFamily="34" charset="0"/>
              </a:rPr>
              <a:t>oscillation</a:t>
            </a:r>
            <a:r>
              <a:rPr lang="en-GB" sz="2400" dirty="0">
                <a:solidFill>
                  <a:schemeClr val="tx1"/>
                </a:solidFill>
                <a:latin typeface="Arial" pitchFamily="34" charset="0"/>
                <a:cs typeface="Arial" pitchFamily="34" charset="0"/>
              </a:rPr>
              <a:t>,</a:t>
            </a:r>
          </a:p>
          <a:p>
            <a:pPr algn="l"/>
            <a:endParaRPr lang="en-GB" sz="1000" dirty="0">
              <a:solidFill>
                <a:schemeClr val="tx1"/>
              </a:solidFill>
              <a:latin typeface="Arial" pitchFamily="34" charset="0"/>
              <a:cs typeface="Arial" pitchFamily="34" charset="0"/>
            </a:endParaRPr>
          </a:p>
          <a:p>
            <a:pPr algn="l"/>
            <a:r>
              <a:rPr lang="en-GB" sz="2400" b="1" dirty="0">
                <a:solidFill>
                  <a:srgbClr val="0000CC"/>
                </a:solidFill>
                <a:latin typeface="Arial" pitchFamily="34" charset="0"/>
                <a:cs typeface="Arial" pitchFamily="34" charset="0"/>
              </a:rPr>
              <a:t>rigid body </a:t>
            </a:r>
            <a:r>
              <a:rPr lang="en-GB" sz="2400" dirty="0">
                <a:solidFill>
                  <a:schemeClr val="tx1"/>
                </a:solidFill>
                <a:latin typeface="Arial" pitchFamily="34" charset="0"/>
                <a:cs typeface="Arial" pitchFamily="34" charset="0"/>
              </a:rPr>
              <a:t>is an idealization of a solid                               body in which deformation is neglected,</a:t>
            </a:r>
          </a:p>
          <a:p>
            <a:pPr algn="l"/>
            <a:endParaRPr lang="en-GB" sz="1000" dirty="0">
              <a:solidFill>
                <a:schemeClr val="tx1"/>
              </a:solidFill>
              <a:latin typeface="Arial" pitchFamily="34" charset="0"/>
              <a:cs typeface="Arial" pitchFamily="34" charset="0"/>
            </a:endParaRPr>
          </a:p>
          <a:p>
            <a:pPr algn="l"/>
            <a:r>
              <a:rPr lang="en-GB" sz="2400" b="1" dirty="0">
                <a:solidFill>
                  <a:srgbClr val="0000CC"/>
                </a:solidFill>
                <a:latin typeface="Arial" pitchFamily="34" charset="0"/>
                <a:cs typeface="Arial" pitchFamily="34" charset="0"/>
              </a:rPr>
              <a:t>barycentre</a:t>
            </a:r>
            <a:r>
              <a:rPr lang="en-GB" sz="2400" dirty="0">
                <a:solidFill>
                  <a:schemeClr val="tx1"/>
                </a:solidFill>
                <a:latin typeface="Arial" pitchFamily="34" charset="0"/>
                <a:cs typeface="Arial" pitchFamily="34" charset="0"/>
              </a:rPr>
              <a:t> is </a:t>
            </a:r>
            <a:r>
              <a:rPr lang="en-GB" sz="2400" dirty="0" err="1">
                <a:solidFill>
                  <a:schemeClr val="tx1"/>
                </a:solidFill>
                <a:latin typeface="Arial" pitchFamily="34" charset="0"/>
                <a:cs typeface="Arial" pitchFamily="34" charset="0"/>
              </a:rPr>
              <a:t>is</a:t>
            </a:r>
            <a:r>
              <a:rPr lang="en-GB" sz="2400" dirty="0">
                <a:solidFill>
                  <a:schemeClr val="tx1"/>
                </a:solidFill>
                <a:latin typeface="Arial" pitchFamily="34" charset="0"/>
                <a:cs typeface="Arial" pitchFamily="34" charset="0"/>
              </a:rPr>
              <a:t> the </a:t>
            </a:r>
            <a:r>
              <a:rPr lang="en-GB" sz="2400" dirty="0" err="1">
                <a:solidFill>
                  <a:schemeClr val="tx1"/>
                </a:solidFill>
                <a:latin typeface="Arial" pitchFamily="34" charset="0"/>
                <a:cs typeface="Arial" pitchFamily="34" charset="0"/>
              </a:rPr>
              <a:t>center</a:t>
            </a:r>
            <a:r>
              <a:rPr lang="en-GB" sz="2400" dirty="0">
                <a:solidFill>
                  <a:schemeClr val="tx1"/>
                </a:solidFill>
                <a:latin typeface="Arial" pitchFamily="34" charset="0"/>
                <a:cs typeface="Arial" pitchFamily="34" charset="0"/>
              </a:rPr>
              <a:t> of mass of two or more bodies that are orbiting each other, </a:t>
            </a:r>
          </a:p>
          <a:p>
            <a:pPr algn="l"/>
            <a:endParaRPr lang="en-GB" sz="1000" dirty="0">
              <a:solidFill>
                <a:schemeClr val="tx1"/>
              </a:solidFill>
              <a:latin typeface="Arial" pitchFamily="34" charset="0"/>
              <a:cs typeface="Arial" pitchFamily="34" charset="0"/>
            </a:endParaRPr>
          </a:p>
          <a:p>
            <a:pPr algn="l"/>
            <a:endParaRPr lang="en-GB" sz="1000" dirty="0">
              <a:solidFill>
                <a:schemeClr val="tx1"/>
              </a:solidFill>
              <a:latin typeface="Arial" pitchFamily="34" charset="0"/>
              <a:cs typeface="Arial" pitchFamily="34" charset="0"/>
            </a:endParaRPr>
          </a:p>
          <a:p>
            <a:pPr algn="l"/>
            <a:endParaRPr lang="en-GB" sz="1000" dirty="0">
              <a:solidFill>
                <a:schemeClr val="tx1"/>
              </a:solidFill>
              <a:latin typeface="Arial" pitchFamily="34" charset="0"/>
              <a:cs typeface="Arial" pitchFamily="34" charset="0"/>
            </a:endParaRPr>
          </a:p>
          <a:p>
            <a:pPr algn="l"/>
            <a:r>
              <a:rPr lang="en-GB" sz="2400" b="1" dirty="0">
                <a:solidFill>
                  <a:srgbClr val="0000CC"/>
                </a:solidFill>
                <a:latin typeface="Arial" pitchFamily="34" charset="0"/>
                <a:cs typeface="Arial" pitchFamily="34" charset="0"/>
              </a:rPr>
              <a:t>trajectory</a:t>
            </a:r>
            <a:r>
              <a:rPr lang="en-GB" sz="2400" dirty="0">
                <a:solidFill>
                  <a:schemeClr val="tx1"/>
                </a:solidFill>
                <a:latin typeface="Arial" pitchFamily="34" charset="0"/>
                <a:cs typeface="Arial" pitchFamily="34" charset="0"/>
              </a:rPr>
              <a:t> - path that a moving object follows through space</a:t>
            </a:r>
          </a:p>
          <a:p>
            <a:pPr algn="l"/>
            <a:r>
              <a:rPr lang="en-GB" sz="2400" dirty="0">
                <a:solidFill>
                  <a:schemeClr val="tx1"/>
                </a:solidFill>
                <a:latin typeface="Arial" pitchFamily="34" charset="0"/>
                <a:cs typeface="Arial" pitchFamily="34" charset="0"/>
              </a:rPr>
              <a:t>as a function of time.</a:t>
            </a:r>
          </a:p>
          <a:p>
            <a:pPr algn="l"/>
            <a:endParaRPr lang="en-GB" sz="2800" dirty="0">
              <a:solidFill>
                <a:schemeClr val="tx1"/>
              </a:solidFill>
              <a:latin typeface="Arial" pitchFamily="34" charset="0"/>
              <a:cs typeface="Arial" pitchFamily="34" charset="0"/>
            </a:endParaRPr>
          </a:p>
        </p:txBody>
      </p:sp>
      <p:sp>
        <p:nvSpPr>
          <p:cNvPr id="6" name="Nadpis 1"/>
          <p:cNvSpPr>
            <a:spLocks noGrp="1"/>
          </p:cNvSpPr>
          <p:nvPr>
            <p:ph type="ctrTitle"/>
          </p:nvPr>
        </p:nvSpPr>
        <p:spPr>
          <a:xfrm>
            <a:off x="0" y="1"/>
            <a:ext cx="9144000" cy="620688"/>
          </a:xfrm>
        </p:spPr>
        <p:txBody>
          <a:bodyPr>
            <a:noAutofit/>
          </a:bodyPr>
          <a:lstStyle/>
          <a:p>
            <a:r>
              <a:rPr lang="en-GB" sz="3600" dirty="0"/>
              <a:t>basic terms and quantities</a:t>
            </a:r>
          </a:p>
        </p:txBody>
      </p:sp>
      <p:pic>
        <p:nvPicPr>
          <p:cNvPr id="7" name="Obrázok 4" descr="Baryc2.jpg"/>
          <p:cNvPicPr>
            <a:picLocks noChangeAspect="1"/>
          </p:cNvPicPr>
          <p:nvPr/>
        </p:nvPicPr>
        <p:blipFill>
          <a:blip r:embed="rId2" cstate="print"/>
          <a:srcRect/>
          <a:stretch>
            <a:fillRect/>
          </a:stretch>
        </p:blipFill>
        <p:spPr bwMode="auto">
          <a:xfrm>
            <a:off x="4499992" y="4725144"/>
            <a:ext cx="3600326" cy="688457"/>
          </a:xfrm>
          <a:prstGeom prst="rect">
            <a:avLst/>
          </a:prstGeom>
          <a:noFill/>
          <a:ln w="12700">
            <a:solidFill>
              <a:srgbClr val="00CC00"/>
            </a:solidFill>
            <a:miter lim="800000"/>
            <a:headEnd/>
            <a:tailEnd/>
          </a:ln>
        </p:spPr>
      </p:pic>
      <p:pic>
        <p:nvPicPr>
          <p:cNvPr id="5" name="Obrázok 4"/>
          <p:cNvPicPr>
            <a:picLocks noChangeAspect="1"/>
          </p:cNvPicPr>
          <p:nvPr/>
        </p:nvPicPr>
        <p:blipFill>
          <a:blip r:embed="rId3"/>
          <a:stretch>
            <a:fillRect/>
          </a:stretch>
        </p:blipFill>
        <p:spPr>
          <a:xfrm>
            <a:off x="5940152" y="2996952"/>
            <a:ext cx="3024336" cy="11289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501122" cy="4572032"/>
          </a:xfrm>
        </p:spPr>
        <p:txBody>
          <a:bodyPr>
            <a:normAutofit/>
          </a:bodyPr>
          <a:lstStyle/>
          <a:p>
            <a:pPr algn="l"/>
            <a:r>
              <a:rPr lang="en-GB" sz="2800" b="1" dirty="0">
                <a:solidFill>
                  <a:srgbClr val="0000CC"/>
                </a:solidFill>
                <a:latin typeface="Arial" pitchFamily="34" charset="0"/>
                <a:cs typeface="Arial" pitchFamily="34" charset="0"/>
              </a:rPr>
              <a:t>Velocity:</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The velocity </a:t>
            </a:r>
            <a:r>
              <a:rPr lang="en-GB" sz="2800" i="1" dirty="0">
                <a:solidFill>
                  <a:schemeClr val="tx1"/>
                </a:solidFill>
                <a:latin typeface="Arial" pitchFamily="34" charset="0"/>
                <a:cs typeface="Arial" pitchFamily="34" charset="0"/>
              </a:rPr>
              <a:t>v</a:t>
            </a:r>
            <a:r>
              <a:rPr lang="en-GB" sz="2800" dirty="0">
                <a:solidFill>
                  <a:schemeClr val="tx1"/>
                </a:solidFill>
                <a:latin typeface="Arial" pitchFamily="34" charset="0"/>
                <a:cs typeface="Arial" pitchFamily="34" charset="0"/>
              </a:rPr>
              <a:t> of an object is the </a:t>
            </a:r>
            <a:r>
              <a:rPr lang="en-GB" sz="2800" u="sng" dirty="0">
                <a:solidFill>
                  <a:schemeClr val="tx1"/>
                </a:solidFill>
                <a:latin typeface="Arial" pitchFamily="34" charset="0"/>
                <a:cs typeface="Arial" pitchFamily="34" charset="0"/>
              </a:rPr>
              <a:t>rate of change of its position </a:t>
            </a:r>
            <a:r>
              <a:rPr lang="en-GB" sz="2800" dirty="0">
                <a:solidFill>
                  <a:schemeClr val="tx1"/>
                </a:solidFill>
                <a:latin typeface="Arial" pitchFamily="34" charset="0"/>
                <a:cs typeface="Arial" pitchFamily="34" charset="0"/>
              </a:rPr>
              <a:t>with respect to a frame of reference, and is a function of time. </a:t>
            </a:r>
          </a:p>
          <a:p>
            <a:pPr algn="l"/>
            <a:r>
              <a:rPr lang="en-GB" sz="2800" dirty="0">
                <a:solidFill>
                  <a:schemeClr val="tx1"/>
                </a:solidFill>
                <a:latin typeface="Arial" pitchFamily="34" charset="0"/>
                <a:cs typeface="Arial" pitchFamily="34" charset="0"/>
              </a:rPr>
              <a:t>It is in general a vector quantity. </a:t>
            </a:r>
          </a:p>
          <a:p>
            <a:pPr algn="l"/>
            <a:r>
              <a:rPr lang="en-GB" sz="2800" dirty="0">
                <a:solidFill>
                  <a:schemeClr val="tx1"/>
                </a:solidFill>
                <a:latin typeface="Arial" pitchFamily="34" charset="0"/>
                <a:cs typeface="Arial" pitchFamily="34" charset="0"/>
              </a:rPr>
              <a:t>Its size (scalar value = speed) can be evaluated:</a:t>
            </a: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where s is path (distance) [m] and t is time [s].</a:t>
            </a:r>
          </a:p>
          <a:p>
            <a:pPr algn="l"/>
            <a:endParaRPr lang="en-GB" sz="2800" dirty="0">
              <a:solidFill>
                <a:schemeClr val="tx1"/>
              </a:solidFill>
              <a:latin typeface="Arial" pitchFamily="34" charset="0"/>
              <a:cs typeface="Arial" pitchFamily="34" charset="0"/>
            </a:endParaRPr>
          </a:p>
        </p:txBody>
      </p:sp>
      <p:graphicFrame>
        <p:nvGraphicFramePr>
          <p:cNvPr id="81922" name="Object 2"/>
          <p:cNvGraphicFramePr>
            <a:graphicFrameLocks noChangeAspect="1"/>
          </p:cNvGraphicFramePr>
          <p:nvPr>
            <p:extLst>
              <p:ext uri="{D42A27DB-BD31-4B8C-83A1-F6EECF244321}">
                <p14:modId xmlns:p14="http://schemas.microsoft.com/office/powerpoint/2010/main" val="1800103916"/>
              </p:ext>
            </p:extLst>
          </p:nvPr>
        </p:nvGraphicFramePr>
        <p:xfrm>
          <a:off x="395536" y="3393294"/>
          <a:ext cx="4343401" cy="909638"/>
        </p:xfrm>
        <a:graphic>
          <a:graphicData uri="http://schemas.openxmlformats.org/presentationml/2006/ole">
            <mc:AlternateContent xmlns:mc="http://schemas.openxmlformats.org/markup-compatibility/2006">
              <mc:Choice xmlns:v="urn:schemas-microsoft-com:vml" Requires="v">
                <p:oleObj spid="_x0000_s1038" name="Equation" r:id="rId3" imgW="1879560" imgH="393480" progId="Equation.DSMT4">
                  <p:embed/>
                </p:oleObj>
              </mc:Choice>
              <mc:Fallback>
                <p:oleObj name="Equation" r:id="rId3" imgW="1879560" imgH="393480" progId="Equation.DSMT4">
                  <p:embed/>
                  <p:pic>
                    <p:nvPicPr>
                      <p:cNvPr id="0" name="Object 2"/>
                      <p:cNvPicPr>
                        <a:picLocks noChangeAspect="1" noChangeArrowheads="1"/>
                      </p:cNvPicPr>
                      <p:nvPr/>
                    </p:nvPicPr>
                    <p:blipFill>
                      <a:blip r:embed="rId4"/>
                      <a:srcRect/>
                      <a:stretch>
                        <a:fillRect/>
                      </a:stretch>
                    </p:blipFill>
                    <p:spPr bwMode="auto">
                      <a:xfrm>
                        <a:off x="395536" y="3393294"/>
                        <a:ext cx="4343401"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24" name="Picture 4" descr="http://www.icoachmath.com/physics/physics-dictinory/exa.JPG"/>
          <p:cNvPicPr>
            <a:picLocks noChangeAspect="1" noChangeArrowheads="1"/>
          </p:cNvPicPr>
          <p:nvPr/>
        </p:nvPicPr>
        <p:blipFill>
          <a:blip r:embed="rId5" cstate="print"/>
          <a:srcRect/>
          <a:stretch>
            <a:fillRect/>
          </a:stretch>
        </p:blipFill>
        <p:spPr bwMode="auto">
          <a:xfrm>
            <a:off x="785786" y="5072074"/>
            <a:ext cx="6638925" cy="1581151"/>
          </a:xfrm>
          <a:prstGeom prst="rect">
            <a:avLst/>
          </a:prstGeom>
          <a:noFill/>
        </p:spPr>
      </p:pic>
      <p:sp>
        <p:nvSpPr>
          <p:cNvPr id="7" name="Nadpis 1"/>
          <p:cNvSpPr>
            <a:spLocks noGrp="1"/>
          </p:cNvSpPr>
          <p:nvPr>
            <p:ph type="ctrTitle"/>
          </p:nvPr>
        </p:nvSpPr>
        <p:spPr>
          <a:xfrm>
            <a:off x="0" y="1"/>
            <a:ext cx="9144000" cy="620688"/>
          </a:xfrm>
        </p:spPr>
        <p:txBody>
          <a:bodyPr>
            <a:noAutofit/>
          </a:bodyPr>
          <a:lstStyle/>
          <a:p>
            <a:r>
              <a:rPr lang="en-GB" sz="3600" dirty="0"/>
              <a:t>basic terms and quantities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2924944"/>
            <a:ext cx="8501122" cy="1059600"/>
          </a:xfrm>
        </p:spPr>
        <p:txBody>
          <a:bodyPr>
            <a:normAutofit/>
          </a:bodyPr>
          <a:lstStyle/>
          <a:p>
            <a:r>
              <a:rPr lang="sk-SK" sz="3600" dirty="0" err="1">
                <a:solidFill>
                  <a:schemeClr val="tx1"/>
                </a:solidFill>
                <a:latin typeface="Arial" pitchFamily="34" charset="0"/>
                <a:cs typeface="Arial" pitchFamily="34" charset="0"/>
              </a:rPr>
              <a:t>velocity</a:t>
            </a:r>
            <a:r>
              <a:rPr lang="sk-SK" sz="3600" dirty="0">
                <a:solidFill>
                  <a:schemeClr val="tx1"/>
                </a:solidFill>
                <a:latin typeface="Arial" pitchFamily="34" charset="0"/>
                <a:cs typeface="Arial" pitchFamily="34" charset="0"/>
              </a:rPr>
              <a:t> </a:t>
            </a:r>
            <a:r>
              <a:rPr lang="sk-SK" sz="3600" dirty="0" err="1">
                <a:solidFill>
                  <a:schemeClr val="tx1"/>
                </a:solidFill>
                <a:latin typeface="Arial" pitchFamily="34" charset="0"/>
                <a:cs typeface="Arial" pitchFamily="34" charset="0"/>
              </a:rPr>
              <a:t>vs</a:t>
            </a:r>
            <a:r>
              <a:rPr lang="sk-SK" sz="3600" dirty="0">
                <a:solidFill>
                  <a:schemeClr val="tx1"/>
                </a:solidFill>
                <a:latin typeface="Arial" pitchFamily="34" charset="0"/>
                <a:cs typeface="Arial" pitchFamily="34" charset="0"/>
              </a:rPr>
              <a:t> </a:t>
            </a:r>
            <a:r>
              <a:rPr lang="sk-SK" sz="3600" dirty="0" err="1">
                <a:solidFill>
                  <a:schemeClr val="tx1"/>
                </a:solidFill>
                <a:latin typeface="Arial" pitchFamily="34" charset="0"/>
                <a:cs typeface="Arial" pitchFamily="34" charset="0"/>
              </a:rPr>
              <a:t>speed</a:t>
            </a:r>
            <a:endParaRPr lang="sk-SK" sz="3600" dirty="0">
              <a:solidFill>
                <a:schemeClr val="tx1"/>
              </a:solidFill>
              <a:latin typeface="Arial" pitchFamily="34" charset="0"/>
              <a:cs typeface="Arial" pitchFamily="34" charset="0"/>
            </a:endParaRPr>
          </a:p>
          <a:p>
            <a:pPr algn="l"/>
            <a:endParaRPr lang="sk-SK"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7437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p:cNvSpPr>
            <a:spLocks noGrp="1"/>
          </p:cNvSpPr>
          <p:nvPr>
            <p:ph type="subTitle" idx="1"/>
          </p:nvPr>
        </p:nvSpPr>
        <p:spPr>
          <a:xfrm>
            <a:off x="251520" y="2924944"/>
            <a:ext cx="8501122" cy="1584176"/>
          </a:xfrm>
        </p:spPr>
        <p:txBody>
          <a:bodyPr>
            <a:normAutofit fontScale="47500" lnSpcReduction="20000"/>
          </a:bodyPr>
          <a:lstStyle/>
          <a:p>
            <a:r>
              <a:rPr lang="sk-SK" sz="7600" dirty="0" err="1">
                <a:solidFill>
                  <a:schemeClr val="tx1"/>
                </a:solidFill>
                <a:latin typeface="Arial" pitchFamily="34" charset="0"/>
                <a:cs typeface="Arial" pitchFamily="34" charset="0"/>
              </a:rPr>
              <a:t>velocity</a:t>
            </a:r>
            <a:r>
              <a:rPr lang="sk-SK" sz="7600" dirty="0">
                <a:solidFill>
                  <a:schemeClr val="tx1"/>
                </a:solidFill>
                <a:latin typeface="Arial" pitchFamily="34" charset="0"/>
                <a:cs typeface="Arial" pitchFamily="34" charset="0"/>
              </a:rPr>
              <a:t> </a:t>
            </a:r>
            <a:r>
              <a:rPr lang="sk-SK" sz="7600" dirty="0" err="1">
                <a:solidFill>
                  <a:schemeClr val="tx1"/>
                </a:solidFill>
                <a:latin typeface="Arial" pitchFamily="34" charset="0"/>
                <a:cs typeface="Arial" pitchFamily="34" charset="0"/>
              </a:rPr>
              <a:t>vs</a:t>
            </a:r>
            <a:r>
              <a:rPr lang="sk-SK" sz="7600" dirty="0">
                <a:solidFill>
                  <a:schemeClr val="tx1"/>
                </a:solidFill>
                <a:latin typeface="Arial" pitchFamily="34" charset="0"/>
                <a:cs typeface="Arial" pitchFamily="34" charset="0"/>
              </a:rPr>
              <a:t>. </a:t>
            </a:r>
            <a:r>
              <a:rPr lang="sk-SK" sz="7600" dirty="0" err="1">
                <a:solidFill>
                  <a:schemeClr val="tx1"/>
                </a:solidFill>
                <a:latin typeface="Arial" pitchFamily="34" charset="0"/>
                <a:cs typeface="Arial" pitchFamily="34" charset="0"/>
              </a:rPr>
              <a:t>speed</a:t>
            </a:r>
            <a:endParaRPr lang="sk-SK" sz="7600" dirty="0">
              <a:solidFill>
                <a:schemeClr val="tx1"/>
              </a:solidFill>
              <a:latin typeface="Arial" pitchFamily="34" charset="0"/>
              <a:cs typeface="Arial" pitchFamily="34" charset="0"/>
            </a:endParaRPr>
          </a:p>
          <a:p>
            <a:endParaRPr lang="sk-SK" sz="3600" dirty="0">
              <a:solidFill>
                <a:schemeClr val="tx1"/>
              </a:solidFill>
              <a:latin typeface="Arial" pitchFamily="34" charset="0"/>
              <a:cs typeface="Arial" pitchFamily="34" charset="0"/>
            </a:endParaRPr>
          </a:p>
          <a:p>
            <a:r>
              <a:rPr lang="sk-SK" sz="8400" dirty="0" err="1">
                <a:solidFill>
                  <a:schemeClr val="tx1"/>
                </a:solidFill>
                <a:latin typeface="Arial" pitchFamily="34" charset="0"/>
                <a:cs typeface="Arial" pitchFamily="34" charset="0"/>
              </a:rPr>
              <a:t>velocity</a:t>
            </a:r>
            <a:r>
              <a:rPr lang="sk-SK" sz="8400" dirty="0">
                <a:solidFill>
                  <a:schemeClr val="tx1"/>
                </a:solidFill>
                <a:latin typeface="Arial" pitchFamily="34" charset="0"/>
                <a:cs typeface="Arial" pitchFamily="34" charset="0"/>
              </a:rPr>
              <a:t> </a:t>
            </a:r>
            <a:r>
              <a:rPr lang="sk-SK" sz="8400" dirty="0" err="1">
                <a:solidFill>
                  <a:schemeClr val="tx1"/>
                </a:solidFill>
                <a:latin typeface="Arial" pitchFamily="34" charset="0"/>
                <a:cs typeface="Arial" pitchFamily="34" charset="0"/>
              </a:rPr>
              <a:t>is</a:t>
            </a:r>
            <a:r>
              <a:rPr lang="sk-SK" sz="8400" dirty="0">
                <a:solidFill>
                  <a:schemeClr val="tx1"/>
                </a:solidFill>
                <a:latin typeface="Arial" pitchFamily="34" charset="0"/>
                <a:cs typeface="Arial" pitchFamily="34" charset="0"/>
              </a:rPr>
              <a:t> </a:t>
            </a:r>
            <a:r>
              <a:rPr lang="sk-SK" sz="8400" dirty="0" err="1">
                <a:solidFill>
                  <a:schemeClr val="tx1"/>
                </a:solidFill>
                <a:latin typeface="Arial" pitchFamily="34" charset="0"/>
                <a:cs typeface="Arial" pitchFamily="34" charset="0"/>
              </a:rPr>
              <a:t>vector</a:t>
            </a:r>
            <a:r>
              <a:rPr lang="sk-SK" sz="8400" dirty="0">
                <a:solidFill>
                  <a:schemeClr val="tx1"/>
                </a:solidFill>
                <a:latin typeface="Arial" pitchFamily="34" charset="0"/>
                <a:cs typeface="Arial" pitchFamily="34" charset="0"/>
              </a:rPr>
              <a:t>, </a:t>
            </a:r>
            <a:r>
              <a:rPr lang="sk-SK" sz="8400" dirty="0" err="1">
                <a:solidFill>
                  <a:schemeClr val="tx1"/>
                </a:solidFill>
                <a:latin typeface="Arial" pitchFamily="34" charset="0"/>
                <a:cs typeface="Arial" pitchFamily="34" charset="0"/>
              </a:rPr>
              <a:t>speed</a:t>
            </a:r>
            <a:r>
              <a:rPr lang="sk-SK" sz="8400" dirty="0">
                <a:solidFill>
                  <a:schemeClr val="tx1"/>
                </a:solidFill>
                <a:latin typeface="Arial" pitchFamily="34" charset="0"/>
                <a:cs typeface="Arial" pitchFamily="34" charset="0"/>
              </a:rPr>
              <a:t> </a:t>
            </a:r>
            <a:r>
              <a:rPr lang="sk-SK" sz="8400" dirty="0" err="1">
                <a:solidFill>
                  <a:schemeClr val="tx1"/>
                </a:solidFill>
                <a:latin typeface="Arial" pitchFamily="34" charset="0"/>
                <a:cs typeface="Arial" pitchFamily="34" charset="0"/>
              </a:rPr>
              <a:t>is</a:t>
            </a:r>
            <a:r>
              <a:rPr lang="sk-SK" sz="8400" dirty="0">
                <a:solidFill>
                  <a:schemeClr val="tx1"/>
                </a:solidFill>
                <a:latin typeface="Arial" pitchFamily="34" charset="0"/>
                <a:cs typeface="Arial" pitchFamily="34" charset="0"/>
              </a:rPr>
              <a:t> </a:t>
            </a:r>
            <a:r>
              <a:rPr lang="sk-SK" sz="8400" dirty="0" err="1">
                <a:solidFill>
                  <a:schemeClr val="tx1"/>
                </a:solidFill>
                <a:latin typeface="Arial" pitchFamily="34" charset="0"/>
                <a:cs typeface="Arial" pitchFamily="34" charset="0"/>
              </a:rPr>
              <a:t>scalar</a:t>
            </a:r>
            <a:endParaRPr lang="sk-SK" sz="8400" dirty="0">
              <a:solidFill>
                <a:schemeClr val="tx1"/>
              </a:solidFill>
              <a:latin typeface="Arial" pitchFamily="34" charset="0"/>
              <a:cs typeface="Arial" pitchFamily="34" charset="0"/>
            </a:endParaRPr>
          </a:p>
          <a:p>
            <a:pPr algn="l"/>
            <a:endParaRPr lang="sk-SK"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5805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858280" cy="5884136"/>
          </a:xfrm>
        </p:spPr>
        <p:txBody>
          <a:bodyPr>
            <a:normAutofit/>
          </a:bodyPr>
          <a:lstStyle/>
          <a:p>
            <a:pPr algn="l"/>
            <a:r>
              <a:rPr lang="en-GB" sz="2800" b="1" dirty="0">
                <a:solidFill>
                  <a:srgbClr val="0000CC"/>
                </a:solidFill>
                <a:latin typeface="Arial" pitchFamily="34" charset="0"/>
                <a:cs typeface="Arial" pitchFamily="34" charset="0"/>
              </a:rPr>
              <a:t>Acceleration:</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a:t>
            </a:r>
            <a:r>
              <a:rPr lang="en-GB" sz="2800" u="sng" dirty="0">
                <a:solidFill>
                  <a:schemeClr val="tx1"/>
                </a:solidFill>
                <a:latin typeface="Arial" pitchFamily="34" charset="0"/>
                <a:cs typeface="Arial" pitchFamily="34" charset="0"/>
              </a:rPr>
              <a:t>rate of change</a:t>
            </a:r>
            <a:r>
              <a:rPr lang="en-GB" sz="2800" dirty="0">
                <a:solidFill>
                  <a:schemeClr val="tx1"/>
                </a:solidFill>
                <a:latin typeface="Arial" pitchFamily="34" charset="0"/>
                <a:cs typeface="Arial" pitchFamily="34" charset="0"/>
              </a:rPr>
              <a:t> </a:t>
            </a:r>
            <a:r>
              <a:rPr lang="en-GB" sz="2800" u="sng" dirty="0">
                <a:solidFill>
                  <a:schemeClr val="tx1"/>
                </a:solidFill>
                <a:latin typeface="Arial" pitchFamily="34" charset="0"/>
                <a:cs typeface="Arial" pitchFamily="34" charset="0"/>
              </a:rPr>
              <a:t>of velocity (speed)</a:t>
            </a:r>
            <a:endParaRPr lang="sk-SK" sz="2800" u="sng" dirty="0">
              <a:solidFill>
                <a:schemeClr val="tx1"/>
              </a:solidFill>
              <a:latin typeface="Arial" pitchFamily="34" charset="0"/>
              <a:cs typeface="Arial" pitchFamily="34" charset="0"/>
            </a:endParaRPr>
          </a:p>
          <a:p>
            <a:pPr algn="l"/>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of an object. </a:t>
            </a:r>
          </a:p>
          <a:p>
            <a:pPr algn="l"/>
            <a:r>
              <a:rPr lang="en-GB" sz="2400" dirty="0">
                <a:solidFill>
                  <a:schemeClr val="tx1"/>
                </a:solidFill>
                <a:latin typeface="Arial" pitchFamily="34" charset="0"/>
                <a:cs typeface="Arial" pitchFamily="34" charset="0"/>
              </a:rPr>
              <a:t>It is in general a vector quantity. </a:t>
            </a:r>
          </a:p>
          <a:p>
            <a:pPr algn="l"/>
            <a:r>
              <a:rPr lang="en-GB" sz="2400" dirty="0">
                <a:solidFill>
                  <a:schemeClr val="tx1"/>
                </a:solidFill>
                <a:latin typeface="Arial" pitchFamily="34" charset="0"/>
                <a:cs typeface="Arial" pitchFamily="34" charset="0"/>
              </a:rPr>
              <a:t>Its size can be evaluated:</a:t>
            </a: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en-GB" sz="2400" dirty="0">
                <a:solidFill>
                  <a:schemeClr val="tx1"/>
                </a:solidFill>
                <a:latin typeface="Arial" pitchFamily="34" charset="0"/>
                <a:cs typeface="Arial" pitchFamily="34" charset="0"/>
              </a:rPr>
              <a:t>v is speed, s is path (distance) [m], and t is time [s].</a:t>
            </a:r>
          </a:p>
          <a:p>
            <a:pPr algn="l"/>
            <a:endParaRPr lang="en-GB" sz="2800" dirty="0">
              <a:solidFill>
                <a:schemeClr val="tx1"/>
              </a:solidFill>
              <a:latin typeface="Arial" pitchFamily="34" charset="0"/>
              <a:cs typeface="Arial" pitchFamily="34" charset="0"/>
            </a:endParaRPr>
          </a:p>
          <a:p>
            <a:pPr algn="l"/>
            <a:r>
              <a:rPr lang="en-GB" sz="2100" dirty="0">
                <a:solidFill>
                  <a:schemeClr val="tx1"/>
                </a:solidFill>
                <a:latin typeface="Arial" pitchFamily="34" charset="0"/>
                <a:cs typeface="Arial" pitchFamily="34" charset="0"/>
              </a:rPr>
              <a:t>Important equations:</a:t>
            </a:r>
          </a:p>
          <a:p>
            <a:pPr algn="l"/>
            <a:endParaRPr lang="en-GB" sz="2100" dirty="0">
              <a:solidFill>
                <a:schemeClr val="tx1"/>
              </a:solidFill>
              <a:latin typeface="Arial" pitchFamily="34" charset="0"/>
              <a:cs typeface="Arial" pitchFamily="34" charset="0"/>
            </a:endParaRPr>
          </a:p>
          <a:p>
            <a:pPr algn="l"/>
            <a:endParaRPr lang="en-GB" sz="2100" dirty="0">
              <a:solidFill>
                <a:schemeClr val="tx1"/>
              </a:solidFill>
              <a:latin typeface="Arial" pitchFamily="34" charset="0"/>
              <a:cs typeface="Arial" pitchFamily="34" charset="0"/>
            </a:endParaRPr>
          </a:p>
          <a:p>
            <a:pPr algn="l"/>
            <a:r>
              <a:rPr lang="en-GB" sz="2100" dirty="0">
                <a:solidFill>
                  <a:schemeClr val="tx1"/>
                </a:solidFill>
                <a:latin typeface="Arial" pitchFamily="34" charset="0"/>
                <a:cs typeface="Arial" pitchFamily="34" charset="0"/>
              </a:rPr>
              <a:t>where v</a:t>
            </a:r>
            <a:r>
              <a:rPr lang="en-GB" sz="2100" baseline="-25000" dirty="0">
                <a:solidFill>
                  <a:schemeClr val="tx1"/>
                </a:solidFill>
                <a:latin typeface="Arial" pitchFamily="34" charset="0"/>
                <a:cs typeface="Arial" pitchFamily="34" charset="0"/>
              </a:rPr>
              <a:t>0</a:t>
            </a:r>
            <a:r>
              <a:rPr lang="en-GB" sz="2100" dirty="0">
                <a:solidFill>
                  <a:schemeClr val="tx1"/>
                </a:solidFill>
                <a:latin typeface="Arial" pitchFamily="34" charset="0"/>
                <a:cs typeface="Arial" pitchFamily="34" charset="0"/>
              </a:rPr>
              <a:t> is the so called starting velocity.</a:t>
            </a:r>
          </a:p>
        </p:txBody>
      </p:sp>
      <p:graphicFrame>
        <p:nvGraphicFramePr>
          <p:cNvPr id="83971" name="Object 3"/>
          <p:cNvGraphicFramePr>
            <a:graphicFrameLocks noChangeAspect="1"/>
          </p:cNvGraphicFramePr>
          <p:nvPr>
            <p:extLst>
              <p:ext uri="{D42A27DB-BD31-4B8C-83A1-F6EECF244321}">
                <p14:modId xmlns:p14="http://schemas.microsoft.com/office/powerpoint/2010/main" val="284260117"/>
              </p:ext>
            </p:extLst>
          </p:nvPr>
        </p:nvGraphicFramePr>
        <p:xfrm>
          <a:off x="386814" y="2687347"/>
          <a:ext cx="4890844" cy="911802"/>
        </p:xfrm>
        <a:graphic>
          <a:graphicData uri="http://schemas.openxmlformats.org/presentationml/2006/ole">
            <mc:AlternateContent xmlns:mc="http://schemas.openxmlformats.org/markup-compatibility/2006">
              <mc:Choice xmlns:v="urn:schemas-microsoft-com:vml" Requires="v">
                <p:oleObj spid="_x0000_s2062" name="Equation" r:id="rId3" imgW="2247840" imgH="419040" progId="Equation.DSMT4">
                  <p:embed/>
                </p:oleObj>
              </mc:Choice>
              <mc:Fallback>
                <p:oleObj name="Equation" r:id="rId3" imgW="2247840" imgH="419040" progId="Equation.DSMT4">
                  <p:embed/>
                  <p:pic>
                    <p:nvPicPr>
                      <p:cNvPr id="0" name="Picture 3"/>
                      <p:cNvPicPr>
                        <a:picLocks noChangeAspect="1" noChangeArrowheads="1"/>
                      </p:cNvPicPr>
                      <p:nvPr/>
                    </p:nvPicPr>
                    <p:blipFill>
                      <a:blip r:embed="rId4"/>
                      <a:srcRect/>
                      <a:stretch>
                        <a:fillRect/>
                      </a:stretch>
                    </p:blipFill>
                    <p:spPr bwMode="auto">
                      <a:xfrm>
                        <a:off x="386814" y="2687347"/>
                        <a:ext cx="4890844" cy="911802"/>
                      </a:xfrm>
                      <a:prstGeom prst="rect">
                        <a:avLst/>
                      </a:prstGeom>
                      <a:noFill/>
                    </p:spPr>
                  </p:pic>
                </p:oleObj>
              </mc:Fallback>
            </mc:AlternateContent>
          </a:graphicData>
        </a:graphic>
      </p:graphicFrame>
      <p:pic>
        <p:nvPicPr>
          <p:cNvPr id="83973" name="Picture 5" descr="http://media.ehs.uen.org/html/PhysicsQ3/Direction_01/acc2.jpg"/>
          <p:cNvPicPr>
            <a:picLocks noChangeAspect="1" noChangeArrowheads="1"/>
          </p:cNvPicPr>
          <p:nvPr/>
        </p:nvPicPr>
        <p:blipFill>
          <a:blip r:embed="rId5" cstate="print"/>
          <a:srcRect/>
          <a:stretch>
            <a:fillRect/>
          </a:stretch>
        </p:blipFill>
        <p:spPr bwMode="auto">
          <a:xfrm>
            <a:off x="5652120" y="1556792"/>
            <a:ext cx="3349036" cy="1591681"/>
          </a:xfrm>
          <a:prstGeom prst="rect">
            <a:avLst/>
          </a:prstGeom>
          <a:noFill/>
        </p:spPr>
      </p:pic>
      <p:sp>
        <p:nvSpPr>
          <p:cNvPr id="7" name="Nadpis 1"/>
          <p:cNvSpPr>
            <a:spLocks noGrp="1"/>
          </p:cNvSpPr>
          <p:nvPr>
            <p:ph type="ctrTitle"/>
          </p:nvPr>
        </p:nvSpPr>
        <p:spPr>
          <a:xfrm>
            <a:off x="0" y="1"/>
            <a:ext cx="9144000" cy="620688"/>
          </a:xfrm>
        </p:spPr>
        <p:txBody>
          <a:bodyPr>
            <a:noAutofit/>
          </a:bodyPr>
          <a:lstStyle/>
          <a:p>
            <a:r>
              <a:rPr lang="en-GB" sz="3600" dirty="0"/>
              <a:t>basic terms and quantities</a:t>
            </a:r>
          </a:p>
        </p:txBody>
      </p:sp>
      <p:pic>
        <p:nvPicPr>
          <p:cNvPr id="5" name="Picture 4">
            <a:extLst>
              <a:ext uri="{FF2B5EF4-FFF2-40B4-BE49-F238E27FC236}">
                <a16:creationId xmlns:a16="http://schemas.microsoft.com/office/drawing/2014/main" id="{4AD1D940-9BBA-7DA0-53B8-77CD85276675}"/>
              </a:ext>
            </a:extLst>
          </p:cNvPr>
          <p:cNvPicPr>
            <a:picLocks noChangeAspect="1"/>
          </p:cNvPicPr>
          <p:nvPr/>
        </p:nvPicPr>
        <p:blipFill>
          <a:blip r:embed="rId6"/>
          <a:stretch>
            <a:fillRect/>
          </a:stretch>
        </p:blipFill>
        <p:spPr>
          <a:xfrm>
            <a:off x="4449142" y="5090397"/>
            <a:ext cx="2095500" cy="933450"/>
          </a:xfrm>
          <a:prstGeom prst="rect">
            <a:avLst/>
          </a:prstGeom>
        </p:spPr>
      </p:pic>
      <p:pic>
        <p:nvPicPr>
          <p:cNvPr id="8" name="Picture 7">
            <a:extLst>
              <a:ext uri="{FF2B5EF4-FFF2-40B4-BE49-F238E27FC236}">
                <a16:creationId xmlns:a16="http://schemas.microsoft.com/office/drawing/2014/main" id="{56B6B75D-3CFB-FDF8-5F78-94B0B6C37DE4}"/>
              </a:ext>
            </a:extLst>
          </p:cNvPr>
          <p:cNvPicPr>
            <a:picLocks noChangeAspect="1"/>
          </p:cNvPicPr>
          <p:nvPr/>
        </p:nvPicPr>
        <p:blipFill>
          <a:blip r:embed="rId7"/>
          <a:stretch>
            <a:fillRect/>
          </a:stretch>
        </p:blipFill>
        <p:spPr>
          <a:xfrm>
            <a:off x="2411760" y="5238035"/>
            <a:ext cx="1533525" cy="6381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p:cNvPicPr>
            <a:picLocks noChangeAspect="1" noChangeArrowheads="1"/>
          </p:cNvPicPr>
          <p:nvPr/>
        </p:nvPicPr>
        <p:blipFill>
          <a:blip r:embed="rId3" cstate="print"/>
          <a:srcRect/>
          <a:stretch>
            <a:fillRect/>
          </a:stretch>
        </p:blipFill>
        <p:spPr bwMode="auto">
          <a:xfrm>
            <a:off x="6161934" y="2767236"/>
            <a:ext cx="2734885" cy="2160240"/>
          </a:xfrm>
          <a:prstGeom prst="rect">
            <a:avLst/>
          </a:prstGeom>
          <a:noFill/>
          <a:ln w="9525">
            <a:noFill/>
            <a:miter lim="800000"/>
            <a:headEnd/>
            <a:tailEnd/>
          </a:ln>
        </p:spPr>
      </p:pic>
      <p:sp>
        <p:nvSpPr>
          <p:cNvPr id="3" name="Podnadpis 2"/>
          <p:cNvSpPr>
            <a:spLocks noGrp="1"/>
          </p:cNvSpPr>
          <p:nvPr>
            <p:ph type="subTitle" idx="1"/>
          </p:nvPr>
        </p:nvSpPr>
        <p:spPr>
          <a:xfrm>
            <a:off x="285720" y="857232"/>
            <a:ext cx="8715436" cy="6000768"/>
          </a:xfrm>
        </p:spPr>
        <p:txBody>
          <a:bodyPr>
            <a:normAutofit/>
          </a:bodyPr>
          <a:lstStyle/>
          <a:p>
            <a:pPr algn="l"/>
            <a:r>
              <a:rPr lang="en-GB" sz="2800" b="1" dirty="0">
                <a:solidFill>
                  <a:srgbClr val="0000CC"/>
                </a:solidFill>
                <a:latin typeface="Arial" pitchFamily="34" charset="0"/>
                <a:cs typeface="Arial" pitchFamily="34" charset="0"/>
              </a:rPr>
              <a:t>Angular velocity:</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a:t>
            </a:r>
            <a:r>
              <a:rPr lang="en-GB" sz="2800" u="sng" dirty="0">
                <a:solidFill>
                  <a:schemeClr val="tx1"/>
                </a:solidFill>
                <a:latin typeface="Arial" pitchFamily="34" charset="0"/>
                <a:cs typeface="Arial" pitchFamily="34" charset="0"/>
              </a:rPr>
              <a:t>rate of change of angular displacement (angle)</a:t>
            </a:r>
            <a:r>
              <a:rPr lang="en-GB" sz="2800" dirty="0">
                <a:solidFill>
                  <a:schemeClr val="tx1"/>
                </a:solidFill>
                <a:latin typeface="Arial" pitchFamily="34" charset="0"/>
                <a:cs typeface="Arial" pitchFamily="34" charset="0"/>
              </a:rPr>
              <a:t> as a function of time.</a:t>
            </a:r>
          </a:p>
          <a:p>
            <a:pPr algn="l"/>
            <a:r>
              <a:rPr lang="en-GB" sz="2800" dirty="0">
                <a:solidFill>
                  <a:schemeClr val="tx1"/>
                </a:solidFill>
                <a:latin typeface="Arial" pitchFamily="34" charset="0"/>
                <a:cs typeface="Arial" pitchFamily="34" charset="0"/>
              </a:rPr>
              <a:t>It is defined for rotating bodies (because tangential velocity  is a function of radius).</a:t>
            </a:r>
          </a:p>
          <a:p>
            <a:pPr algn="l"/>
            <a:r>
              <a:rPr lang="en-GB" sz="2600" dirty="0">
                <a:solidFill>
                  <a:schemeClr val="tx1"/>
                </a:solidFill>
                <a:latin typeface="Arial" pitchFamily="34" charset="0"/>
                <a:cs typeface="Arial" pitchFamily="34" charset="0"/>
              </a:rPr>
              <a:t>It is a vector quantity (pointing in the direction </a:t>
            </a:r>
          </a:p>
          <a:p>
            <a:pPr algn="l"/>
            <a:r>
              <a:rPr lang="en-GB" sz="2600" dirty="0">
                <a:solidFill>
                  <a:schemeClr val="tx1"/>
                </a:solidFill>
                <a:latin typeface="Arial" pitchFamily="34" charset="0"/>
                <a:cs typeface="Arial" pitchFamily="34" charset="0"/>
              </a:rPr>
              <a:t>of rotation axis).</a:t>
            </a:r>
          </a:p>
          <a:p>
            <a:pPr algn="l"/>
            <a:r>
              <a:rPr lang="en-GB" sz="2800" dirty="0">
                <a:solidFill>
                  <a:schemeClr val="tx1"/>
                </a:solidFill>
                <a:latin typeface="Arial" pitchFamily="34" charset="0"/>
                <a:cs typeface="Arial" pitchFamily="34" charset="0"/>
              </a:rPr>
              <a:t>Symbol: </a:t>
            </a:r>
          </a:p>
          <a:p>
            <a:pPr algn="l"/>
            <a:r>
              <a:rPr lang="en-GB" sz="2800" dirty="0">
                <a:solidFill>
                  <a:schemeClr val="tx1"/>
                </a:solidFill>
                <a:latin typeface="Arial" pitchFamily="34" charset="0"/>
                <a:cs typeface="Arial" pitchFamily="34" charset="0"/>
              </a:rPr>
              <a:t>Unit: radians per second [rad</a:t>
            </a:r>
            <a:r>
              <a:rPr lang="en-GB" sz="2800" dirty="0">
                <a:solidFill>
                  <a:schemeClr val="tx1"/>
                </a:solidFill>
                <a:latin typeface="Arial" pitchFamily="34" charset="0"/>
                <a:cs typeface="Arial" pitchFamily="34" charset="0"/>
                <a:sym typeface="Symbol"/>
              </a:rPr>
              <a:t>s</a:t>
            </a:r>
            <a:r>
              <a:rPr lang="en-GB" sz="2800" baseline="30000" dirty="0">
                <a:solidFill>
                  <a:schemeClr val="tx1"/>
                </a:solidFill>
                <a:latin typeface="Arial" pitchFamily="34" charset="0"/>
                <a:cs typeface="Arial" pitchFamily="34" charset="0"/>
                <a:sym typeface="Symbol"/>
              </a:rPr>
              <a:t>-1</a:t>
            </a:r>
            <a:r>
              <a:rPr lang="en-GB" sz="2800" dirty="0">
                <a:solidFill>
                  <a:schemeClr val="tx1"/>
                </a:solidFill>
                <a:latin typeface="Arial" pitchFamily="34" charset="0"/>
                <a:cs typeface="Arial" pitchFamily="34" charset="0"/>
              </a:rPr>
              <a:t>]</a:t>
            </a:r>
          </a:p>
          <a:p>
            <a:pPr algn="l"/>
            <a:endParaRPr lang="en-GB" sz="8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Relationship between angular and</a:t>
            </a:r>
          </a:p>
          <a:p>
            <a:pPr algn="l"/>
            <a:r>
              <a:rPr lang="en-GB" sz="2800" dirty="0">
                <a:solidFill>
                  <a:schemeClr val="tx1"/>
                </a:solidFill>
                <a:latin typeface="Arial" pitchFamily="34" charset="0"/>
                <a:cs typeface="Arial" pitchFamily="34" charset="0"/>
              </a:rPr>
              <a:t>tangential velocity:</a:t>
            </a:r>
            <a:endParaRPr lang="sk-SK" sz="2800" dirty="0">
              <a:solidFill>
                <a:schemeClr val="tx1"/>
              </a:solidFill>
              <a:latin typeface="Arial" pitchFamily="34" charset="0"/>
              <a:cs typeface="Arial" pitchFamily="34" charset="0"/>
            </a:endParaRPr>
          </a:p>
          <a:p>
            <a:pPr algn="l"/>
            <a:endParaRPr lang="en-GB" sz="9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 And normal acceleration:  </a:t>
            </a:r>
          </a:p>
        </p:txBody>
      </p:sp>
      <p:graphicFrame>
        <p:nvGraphicFramePr>
          <p:cNvPr id="131076" name="Object 4"/>
          <p:cNvGraphicFramePr>
            <a:graphicFrameLocks noChangeAspect="1"/>
          </p:cNvGraphicFramePr>
          <p:nvPr/>
        </p:nvGraphicFramePr>
        <p:xfrm>
          <a:off x="1825246" y="3717032"/>
          <a:ext cx="370490" cy="437736"/>
        </p:xfrm>
        <a:graphic>
          <a:graphicData uri="http://schemas.openxmlformats.org/presentationml/2006/ole">
            <mc:AlternateContent xmlns:mc="http://schemas.openxmlformats.org/markup-compatibility/2006">
              <mc:Choice xmlns:v="urn:schemas-microsoft-com:vml" Requires="v">
                <p:oleObj spid="_x0000_s3134" name="Rovnica" r:id="rId4" imgW="139680" imgH="164880" progId="Equation.3">
                  <p:embed/>
                </p:oleObj>
              </mc:Choice>
              <mc:Fallback>
                <p:oleObj name="Rovnica" r:id="rId4" imgW="139680" imgH="16488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246" y="3717032"/>
                        <a:ext cx="370490" cy="437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extLst>
              <p:ext uri="{D42A27DB-BD31-4B8C-83A1-F6EECF244321}">
                <p14:modId xmlns:p14="http://schemas.microsoft.com/office/powerpoint/2010/main" val="2759042984"/>
              </p:ext>
            </p:extLst>
          </p:nvPr>
        </p:nvGraphicFramePr>
        <p:xfrm>
          <a:off x="3404146" y="5380374"/>
          <a:ext cx="2986088" cy="631825"/>
        </p:xfrm>
        <a:graphic>
          <a:graphicData uri="http://schemas.openxmlformats.org/presentationml/2006/ole">
            <mc:AlternateContent xmlns:mc="http://schemas.openxmlformats.org/markup-compatibility/2006">
              <mc:Choice xmlns:v="urn:schemas-microsoft-com:vml" Requires="v">
                <p:oleObj spid="_x0000_s3135" name="Equation" r:id="rId6" imgW="1206360" imgH="253800" progId="Equation.DSMT4">
                  <p:embed/>
                </p:oleObj>
              </mc:Choice>
              <mc:Fallback>
                <p:oleObj name="Equation" r:id="rId6" imgW="1206360" imgH="253800" progId="Equation.DSMT4">
                  <p:embed/>
                  <p:pic>
                    <p:nvPicPr>
                      <p:cNvPr id="0" name="Picture 5"/>
                      <p:cNvPicPr>
                        <a:picLocks noChangeAspect="1" noChangeArrowheads="1"/>
                      </p:cNvPicPr>
                      <p:nvPr/>
                    </p:nvPicPr>
                    <p:blipFill>
                      <a:blip r:embed="rId7"/>
                      <a:srcRect/>
                      <a:stretch>
                        <a:fillRect/>
                      </a:stretch>
                    </p:blipFill>
                    <p:spPr bwMode="auto">
                      <a:xfrm>
                        <a:off x="3404146" y="5380374"/>
                        <a:ext cx="298608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131078" name="Object 6"/>
          <p:cNvGraphicFramePr>
            <a:graphicFrameLocks noChangeAspect="1"/>
          </p:cNvGraphicFramePr>
          <p:nvPr>
            <p:extLst>
              <p:ext uri="{D42A27DB-BD31-4B8C-83A1-F6EECF244321}">
                <p14:modId xmlns:p14="http://schemas.microsoft.com/office/powerpoint/2010/main" val="3111609344"/>
              </p:ext>
            </p:extLst>
          </p:nvPr>
        </p:nvGraphicFramePr>
        <p:xfrm>
          <a:off x="4666144" y="5982334"/>
          <a:ext cx="3114675" cy="695325"/>
        </p:xfrm>
        <a:graphic>
          <a:graphicData uri="http://schemas.openxmlformats.org/presentationml/2006/ole">
            <mc:AlternateContent xmlns:mc="http://schemas.openxmlformats.org/markup-compatibility/2006">
              <mc:Choice xmlns:v="urn:schemas-microsoft-com:vml" Requires="v">
                <p:oleObj spid="_x0000_s3136" name="Equation" r:id="rId8" imgW="1257120" imgH="279360" progId="Equation.DSMT4">
                  <p:embed/>
                </p:oleObj>
              </mc:Choice>
              <mc:Fallback>
                <p:oleObj name="Equation" r:id="rId8" imgW="1257120" imgH="279360" progId="Equation.DSMT4">
                  <p:embed/>
                  <p:pic>
                    <p:nvPicPr>
                      <p:cNvPr id="0" name="Picture 6"/>
                      <p:cNvPicPr>
                        <a:picLocks noChangeAspect="1" noChangeArrowheads="1"/>
                      </p:cNvPicPr>
                      <p:nvPr/>
                    </p:nvPicPr>
                    <p:blipFill>
                      <a:blip r:embed="rId9"/>
                      <a:srcRect/>
                      <a:stretch>
                        <a:fillRect/>
                      </a:stretch>
                    </p:blipFill>
                    <p:spPr bwMode="auto">
                      <a:xfrm>
                        <a:off x="4666144" y="5982334"/>
                        <a:ext cx="31146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2"/>
          <p:cNvGraphicFramePr>
            <a:graphicFrameLocks noChangeAspect="1"/>
          </p:cNvGraphicFramePr>
          <p:nvPr>
            <p:extLst>
              <p:ext uri="{D42A27DB-BD31-4B8C-83A1-F6EECF244321}">
                <p14:modId xmlns:p14="http://schemas.microsoft.com/office/powerpoint/2010/main" val="3746628733"/>
              </p:ext>
            </p:extLst>
          </p:nvPr>
        </p:nvGraphicFramePr>
        <p:xfrm>
          <a:off x="3378994" y="3226494"/>
          <a:ext cx="2185988" cy="981075"/>
        </p:xfrm>
        <a:graphic>
          <a:graphicData uri="http://schemas.openxmlformats.org/presentationml/2006/ole">
            <mc:AlternateContent xmlns:mc="http://schemas.openxmlformats.org/markup-compatibility/2006">
              <mc:Choice xmlns:v="urn:schemas-microsoft-com:vml" Requires="v">
                <p:oleObj spid="_x0000_s3137" name="Equation" r:id="rId10" imgW="876240" imgH="393480" progId="Equation.DSMT4">
                  <p:embed/>
                </p:oleObj>
              </mc:Choice>
              <mc:Fallback>
                <p:oleObj name="Equation" r:id="rId10" imgW="876240" imgH="393480" progId="Equation.DSMT4">
                  <p:embed/>
                  <p:pic>
                    <p:nvPicPr>
                      <p:cNvPr id="0" name="Object 2"/>
                      <p:cNvPicPr>
                        <a:picLocks noChangeAspect="1" noChangeArrowheads="1"/>
                      </p:cNvPicPr>
                      <p:nvPr/>
                    </p:nvPicPr>
                    <p:blipFill>
                      <a:blip r:embed="rId11"/>
                      <a:srcRect/>
                      <a:stretch>
                        <a:fillRect/>
                      </a:stretch>
                    </p:blipFill>
                    <p:spPr bwMode="auto">
                      <a:xfrm>
                        <a:off x="3378994" y="3226494"/>
                        <a:ext cx="2185988"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Rovná spojnica 10"/>
          <p:cNvCxnSpPr/>
          <p:nvPr/>
        </p:nvCxnSpPr>
        <p:spPr>
          <a:xfrm flipV="1">
            <a:off x="7529376" y="3989520"/>
            <a:ext cx="360040" cy="21602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1080" name="Object 2"/>
          <p:cNvGraphicFramePr>
            <a:graphicFrameLocks noChangeAspect="1"/>
          </p:cNvGraphicFramePr>
          <p:nvPr>
            <p:extLst>
              <p:ext uri="{D42A27DB-BD31-4B8C-83A1-F6EECF244321}">
                <p14:modId xmlns:p14="http://schemas.microsoft.com/office/powerpoint/2010/main" val="1648544362"/>
              </p:ext>
            </p:extLst>
          </p:nvPr>
        </p:nvGraphicFramePr>
        <p:xfrm>
          <a:off x="7872413" y="3998913"/>
          <a:ext cx="244475" cy="227012"/>
        </p:xfrm>
        <a:graphic>
          <a:graphicData uri="http://schemas.openxmlformats.org/presentationml/2006/ole">
            <mc:AlternateContent xmlns:mc="http://schemas.openxmlformats.org/markup-compatibility/2006">
              <mc:Choice xmlns:v="urn:schemas-microsoft-com:vml" Requires="v">
                <p:oleObj spid="_x0000_s3138" name="Equation" r:id="rId12" imgW="164880" imgH="152280" progId="Equation.DSMT4">
                  <p:embed/>
                </p:oleObj>
              </mc:Choice>
              <mc:Fallback>
                <p:oleObj name="Equation" r:id="rId12" imgW="164880" imgH="152280" progId="Equation.DSMT4">
                  <p:embed/>
                  <p:pic>
                    <p:nvPicPr>
                      <p:cNvPr id="0" name="Picture 8"/>
                      <p:cNvPicPr>
                        <a:picLocks noChangeAspect="1" noChangeArrowheads="1"/>
                      </p:cNvPicPr>
                      <p:nvPr/>
                    </p:nvPicPr>
                    <p:blipFill>
                      <a:blip r:embed="rId13"/>
                      <a:srcRect/>
                      <a:stretch>
                        <a:fillRect/>
                      </a:stretch>
                    </p:blipFill>
                    <p:spPr bwMode="auto">
                      <a:xfrm>
                        <a:off x="7872413" y="3998913"/>
                        <a:ext cx="244475" cy="227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28564" y="548680"/>
            <a:ext cx="8715436" cy="4011928"/>
          </a:xfrm>
        </p:spPr>
        <p:txBody>
          <a:bodyPr>
            <a:normAutofit/>
          </a:bodyPr>
          <a:lstStyle/>
          <a:p>
            <a:pPr algn="l">
              <a:spcBef>
                <a:spcPct val="50000"/>
              </a:spcBef>
              <a:buFontTx/>
              <a:buChar char="-"/>
            </a:pPr>
            <a:r>
              <a:rPr lang="en-GB" sz="2800" dirty="0">
                <a:solidFill>
                  <a:schemeClr val="tx1"/>
                </a:solidFill>
                <a:latin typeface="TimesNewRoman" charset="-18"/>
              </a:rPr>
              <a:t> each vector of velocity and/or acceleration can be</a:t>
            </a:r>
            <a:r>
              <a:rPr lang="sk-SK" sz="2800" dirty="0">
                <a:solidFill>
                  <a:schemeClr val="tx1"/>
                </a:solidFill>
                <a:latin typeface="TimesNewRoman" charset="-18"/>
              </a:rPr>
              <a:t> </a:t>
            </a:r>
            <a:r>
              <a:rPr lang="en-GB" sz="2800" dirty="0">
                <a:solidFill>
                  <a:schemeClr val="tx1"/>
                </a:solidFill>
                <a:latin typeface="TimesNewRoman" charset="-18"/>
              </a:rPr>
              <a:t> split into 2 perpendicular components</a:t>
            </a:r>
            <a:r>
              <a:rPr lang="sk-SK" sz="2800" dirty="0">
                <a:solidFill>
                  <a:schemeClr val="tx1"/>
                </a:solidFill>
                <a:latin typeface="TimesNewRoman" charset="-18"/>
              </a:rPr>
              <a:t> </a:t>
            </a:r>
            <a:r>
              <a:rPr lang="sk-SK" sz="2800" dirty="0" err="1">
                <a:solidFill>
                  <a:schemeClr val="tx1"/>
                </a:solidFill>
                <a:latin typeface="TimesNewRoman" charset="-18"/>
              </a:rPr>
              <a:t>along</a:t>
            </a:r>
            <a:r>
              <a:rPr lang="sk-SK" sz="2800" dirty="0">
                <a:solidFill>
                  <a:schemeClr val="tx1"/>
                </a:solidFill>
                <a:latin typeface="TimesNewRoman" charset="-18"/>
              </a:rPr>
              <a:t> a </a:t>
            </a:r>
            <a:r>
              <a:rPr lang="sk-SK" sz="2800" dirty="0" err="1">
                <a:solidFill>
                  <a:schemeClr val="tx1"/>
                </a:solidFill>
                <a:latin typeface="TimesNewRoman" charset="-18"/>
              </a:rPr>
              <a:t>curvilinear</a:t>
            </a:r>
            <a:r>
              <a:rPr lang="sk-SK" sz="2800" dirty="0">
                <a:solidFill>
                  <a:schemeClr val="tx1"/>
                </a:solidFill>
                <a:latin typeface="TimesNewRoman" charset="-18"/>
              </a:rPr>
              <a:t> </a:t>
            </a:r>
            <a:r>
              <a:rPr lang="sk-SK" sz="2800" dirty="0" err="1">
                <a:solidFill>
                  <a:schemeClr val="tx1"/>
                </a:solidFill>
                <a:latin typeface="TimesNewRoman" charset="-18"/>
              </a:rPr>
              <a:t>path</a:t>
            </a:r>
            <a:r>
              <a:rPr lang="en-GB" sz="2800" dirty="0">
                <a:solidFill>
                  <a:schemeClr val="tx1"/>
                </a:solidFill>
                <a:latin typeface="TimesNewRoman" charset="-18"/>
              </a:rPr>
              <a:t>: </a:t>
            </a:r>
          </a:p>
          <a:p>
            <a:pPr algn="l">
              <a:spcBef>
                <a:spcPct val="50000"/>
              </a:spcBef>
              <a:buFontTx/>
              <a:buChar char="-"/>
            </a:pPr>
            <a:r>
              <a:rPr lang="en-GB" sz="2800" dirty="0">
                <a:solidFill>
                  <a:schemeClr val="tx1"/>
                </a:solidFill>
                <a:latin typeface="TimesNewRoman" charset="-18"/>
              </a:rPr>
              <a:t> </a:t>
            </a:r>
            <a:r>
              <a:rPr lang="en-GB" sz="2800" dirty="0">
                <a:solidFill>
                  <a:srgbClr val="0000CC"/>
                </a:solidFill>
                <a:latin typeface="TimesNewRoman" charset="-18"/>
              </a:rPr>
              <a:t>tangent</a:t>
            </a:r>
            <a:r>
              <a:rPr lang="en-GB" sz="2800" dirty="0">
                <a:solidFill>
                  <a:schemeClr val="tx1"/>
                </a:solidFill>
                <a:latin typeface="TimesNewRoman" charset="-18"/>
              </a:rPr>
              <a:t> component</a:t>
            </a:r>
            <a:r>
              <a:rPr lang="sk-SK" sz="2800" dirty="0">
                <a:solidFill>
                  <a:schemeClr val="tx1"/>
                </a:solidFill>
                <a:latin typeface="TimesNewRoman" charset="-18"/>
              </a:rPr>
              <a:t> (</a:t>
            </a:r>
            <a:r>
              <a:rPr lang="sk-SK" sz="2800" dirty="0" err="1">
                <a:solidFill>
                  <a:schemeClr val="tx1"/>
                </a:solidFill>
                <a:latin typeface="TimesNewRoman" charset="-18"/>
              </a:rPr>
              <a:t>e.g</a:t>
            </a:r>
            <a:r>
              <a:rPr lang="sk-SK" sz="2800" dirty="0">
                <a:solidFill>
                  <a:schemeClr val="tx1"/>
                </a:solidFill>
                <a:latin typeface="TimesNewRoman" charset="-18"/>
              </a:rPr>
              <a:t>. </a:t>
            </a:r>
            <a:r>
              <a:rPr lang="sk-SK" sz="2800" i="1" dirty="0" err="1">
                <a:solidFill>
                  <a:schemeClr val="tx1"/>
                </a:solidFill>
                <a:latin typeface="TimesNewRoman" charset="-18"/>
              </a:rPr>
              <a:t>a</a:t>
            </a:r>
            <a:r>
              <a:rPr lang="sk-SK" sz="2800" baseline="-25000" dirty="0" err="1">
                <a:solidFill>
                  <a:schemeClr val="tx1"/>
                </a:solidFill>
                <a:latin typeface="TimesNewRoman" charset="-18"/>
              </a:rPr>
              <a:t>t</a:t>
            </a:r>
            <a:r>
              <a:rPr lang="sk-SK" sz="2800" dirty="0">
                <a:solidFill>
                  <a:schemeClr val="tx1"/>
                </a:solidFill>
                <a:latin typeface="TimesNewRoman" charset="-18"/>
              </a:rPr>
              <a:t>)</a:t>
            </a:r>
            <a:endParaRPr lang="en-GB" sz="2800" dirty="0">
              <a:solidFill>
                <a:schemeClr val="tx1"/>
              </a:solidFill>
              <a:latin typeface="TimesNewRoman" charset="-18"/>
            </a:endParaRPr>
          </a:p>
          <a:p>
            <a:pPr algn="l">
              <a:spcBef>
                <a:spcPct val="50000"/>
              </a:spcBef>
            </a:pPr>
            <a:r>
              <a:rPr lang="en-GB" sz="2800" dirty="0">
                <a:solidFill>
                  <a:schemeClr val="tx1"/>
                </a:solidFill>
                <a:latin typeface="TimesNewRoman" charset="-18"/>
              </a:rPr>
              <a:t>  (connected with the change of the vector size)</a:t>
            </a:r>
          </a:p>
          <a:p>
            <a:pPr algn="l">
              <a:spcBef>
                <a:spcPct val="50000"/>
              </a:spcBef>
              <a:buFontTx/>
              <a:buChar char="-"/>
            </a:pPr>
            <a:r>
              <a:rPr lang="en-GB" sz="2800" dirty="0">
                <a:solidFill>
                  <a:schemeClr val="tx1"/>
                </a:solidFill>
                <a:latin typeface="TimesNewRoman" charset="-18"/>
              </a:rPr>
              <a:t> </a:t>
            </a:r>
            <a:r>
              <a:rPr lang="en-GB" sz="2800" dirty="0">
                <a:solidFill>
                  <a:srgbClr val="0000CC"/>
                </a:solidFill>
                <a:latin typeface="TimesNewRoman" charset="-18"/>
              </a:rPr>
              <a:t>normal</a:t>
            </a:r>
            <a:r>
              <a:rPr lang="en-GB" sz="2800" dirty="0">
                <a:solidFill>
                  <a:schemeClr val="tx1"/>
                </a:solidFill>
                <a:latin typeface="TimesNewRoman" charset="-18"/>
              </a:rPr>
              <a:t> component</a:t>
            </a:r>
            <a:r>
              <a:rPr lang="sk-SK" sz="2800" dirty="0">
                <a:solidFill>
                  <a:schemeClr val="tx1"/>
                </a:solidFill>
                <a:latin typeface="TimesNewRoman" charset="-18"/>
              </a:rPr>
              <a:t> (</a:t>
            </a:r>
            <a:r>
              <a:rPr lang="sk-SK" sz="2800" dirty="0" err="1">
                <a:solidFill>
                  <a:schemeClr val="tx1"/>
                </a:solidFill>
                <a:latin typeface="TimesNewRoman" charset="-18"/>
              </a:rPr>
              <a:t>e.g</a:t>
            </a:r>
            <a:r>
              <a:rPr lang="sk-SK" sz="2800" dirty="0">
                <a:solidFill>
                  <a:schemeClr val="tx1"/>
                </a:solidFill>
                <a:latin typeface="TimesNewRoman" charset="-18"/>
              </a:rPr>
              <a:t>. </a:t>
            </a:r>
            <a:r>
              <a:rPr lang="sk-SK" sz="2800" i="1" dirty="0" err="1">
                <a:solidFill>
                  <a:schemeClr val="tx1"/>
                </a:solidFill>
                <a:latin typeface="TimesNewRoman" charset="-18"/>
              </a:rPr>
              <a:t>a</a:t>
            </a:r>
            <a:r>
              <a:rPr lang="sk-SK" sz="2800" baseline="-25000" dirty="0" err="1">
                <a:solidFill>
                  <a:schemeClr val="tx1"/>
                </a:solidFill>
                <a:latin typeface="TimesNewRoman" charset="-18"/>
              </a:rPr>
              <a:t>n</a:t>
            </a:r>
            <a:r>
              <a:rPr lang="sk-SK" sz="2800" dirty="0">
                <a:solidFill>
                  <a:schemeClr val="tx1"/>
                </a:solidFill>
                <a:latin typeface="TimesNewRoman" charset="-18"/>
              </a:rPr>
              <a:t>)</a:t>
            </a:r>
            <a:endParaRPr lang="en-GB" sz="2800" dirty="0">
              <a:solidFill>
                <a:schemeClr val="tx1"/>
              </a:solidFill>
              <a:latin typeface="TimesNewRoman" charset="-18"/>
            </a:endParaRPr>
          </a:p>
          <a:p>
            <a:pPr algn="l">
              <a:spcBef>
                <a:spcPct val="50000"/>
              </a:spcBef>
            </a:pPr>
            <a:r>
              <a:rPr lang="en-GB" sz="2800" dirty="0">
                <a:solidFill>
                  <a:schemeClr val="tx1"/>
                </a:solidFill>
                <a:latin typeface="TimesNewRoman" charset="-18"/>
              </a:rPr>
              <a:t>   (connected with the change of vector direction)</a:t>
            </a:r>
          </a:p>
        </p:txBody>
      </p:sp>
      <p:pic>
        <p:nvPicPr>
          <p:cNvPr id="6" name="Obrázok 2" descr="TandNacc.gif"/>
          <p:cNvPicPr>
            <a:picLocks noChangeAspect="1"/>
          </p:cNvPicPr>
          <p:nvPr/>
        </p:nvPicPr>
        <p:blipFill>
          <a:blip r:embed="rId2" cstate="print"/>
          <a:srcRect/>
          <a:stretch>
            <a:fillRect/>
          </a:stretch>
        </p:blipFill>
        <p:spPr bwMode="auto">
          <a:xfrm>
            <a:off x="827584" y="4725144"/>
            <a:ext cx="2857500" cy="1714500"/>
          </a:xfrm>
          <a:prstGeom prst="rect">
            <a:avLst/>
          </a:prstGeom>
          <a:noFill/>
          <a:ln w="19050">
            <a:solidFill>
              <a:srgbClr val="33CC33"/>
            </a:solidFill>
            <a:miter lim="800000"/>
            <a:headEnd/>
            <a:tailEnd/>
          </a:ln>
        </p:spPr>
      </p:pic>
      <p:pic>
        <p:nvPicPr>
          <p:cNvPr id="130051" name="Picture 3"/>
          <p:cNvPicPr>
            <a:picLocks noChangeAspect="1" noChangeArrowheads="1"/>
          </p:cNvPicPr>
          <p:nvPr/>
        </p:nvPicPr>
        <p:blipFill>
          <a:blip r:embed="rId3" cstate="print"/>
          <a:srcRect/>
          <a:stretch>
            <a:fillRect/>
          </a:stretch>
        </p:blipFill>
        <p:spPr bwMode="auto">
          <a:xfrm>
            <a:off x="4932040" y="4510853"/>
            <a:ext cx="3816424" cy="2347147"/>
          </a:xfrm>
          <a:prstGeom prst="rect">
            <a:avLst/>
          </a:prstGeom>
          <a:noFill/>
          <a:ln w="9525">
            <a:noFill/>
            <a:miter lim="800000"/>
            <a:headEnd/>
            <a:tailEnd/>
          </a:ln>
        </p:spPr>
      </p:pic>
      <p:sp>
        <p:nvSpPr>
          <p:cNvPr id="5" name="BlokTextu 4"/>
          <p:cNvSpPr txBox="1"/>
          <p:nvPr/>
        </p:nvSpPr>
        <p:spPr>
          <a:xfrm>
            <a:off x="611560" y="0"/>
            <a:ext cx="5671168" cy="584775"/>
          </a:xfrm>
          <a:prstGeom prst="rect">
            <a:avLst/>
          </a:prstGeom>
          <a:noFill/>
        </p:spPr>
        <p:txBody>
          <a:bodyPr wrap="none" rtlCol="0">
            <a:spAutoFit/>
          </a:bodyPr>
          <a:lstStyle/>
          <a:p>
            <a:r>
              <a:rPr lang="en-GB" sz="3200" dirty="0">
                <a:solidFill>
                  <a:srgbClr val="0000CC"/>
                </a:solidFill>
                <a:latin typeface="Arial" pitchFamily="34" charset="0"/>
                <a:cs typeface="Arial" pitchFamily="34" charset="0"/>
              </a:rPr>
              <a:t>Tangent </a:t>
            </a:r>
            <a:r>
              <a:rPr lang="en-GB" sz="3200" dirty="0" err="1">
                <a:solidFill>
                  <a:srgbClr val="0000CC"/>
                </a:solidFill>
                <a:latin typeface="Arial" pitchFamily="34" charset="0"/>
                <a:cs typeface="Arial" pitchFamily="34" charset="0"/>
              </a:rPr>
              <a:t>vs</a:t>
            </a:r>
            <a:r>
              <a:rPr lang="en-GB" sz="3200" dirty="0">
                <a:solidFill>
                  <a:srgbClr val="0000CC"/>
                </a:solidFill>
                <a:latin typeface="Arial" pitchFamily="34" charset="0"/>
                <a:cs typeface="Arial" pitchFamily="34" charset="0"/>
              </a:rPr>
              <a:t> normal component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22511"/>
          </a:xfrm>
        </p:spPr>
        <p:txBody>
          <a:bodyPr>
            <a:noAutofit/>
          </a:bodyPr>
          <a:lstStyle/>
          <a:p>
            <a:r>
              <a:rPr lang="en-GB" sz="3600" dirty="0"/>
              <a:t>classification of motions</a:t>
            </a:r>
          </a:p>
        </p:txBody>
      </p:sp>
      <p:pic>
        <p:nvPicPr>
          <p:cNvPr id="146433" name="Picture 1"/>
          <p:cNvPicPr>
            <a:picLocks noChangeAspect="1" noChangeArrowheads="1"/>
          </p:cNvPicPr>
          <p:nvPr/>
        </p:nvPicPr>
        <p:blipFill>
          <a:blip r:embed="rId2" cstate="print"/>
          <a:srcRect/>
          <a:stretch>
            <a:fillRect/>
          </a:stretch>
        </p:blipFill>
        <p:spPr bwMode="auto">
          <a:xfrm>
            <a:off x="157163" y="666750"/>
            <a:ext cx="8829675" cy="5524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23528" y="764704"/>
            <a:ext cx="8715436" cy="6000768"/>
          </a:xfrm>
        </p:spPr>
        <p:txBody>
          <a:bodyPr>
            <a:normAutofit fontScale="92500"/>
          </a:bodyPr>
          <a:lstStyle/>
          <a:p>
            <a:pPr algn="l"/>
            <a:r>
              <a:rPr lang="sk-SK" sz="2800" b="1" dirty="0" err="1">
                <a:solidFill>
                  <a:srgbClr val="0000CC"/>
                </a:solidFill>
                <a:latin typeface="Arial" pitchFamily="34" charset="0"/>
                <a:cs typeface="Arial" pitchFamily="34" charset="0"/>
              </a:rPr>
              <a:t>Mass</a:t>
            </a:r>
            <a:r>
              <a:rPr lang="sk-SK" sz="2800" b="1" dirty="0">
                <a:solidFill>
                  <a:srgbClr val="0000CC"/>
                </a:solidFill>
                <a:latin typeface="Arial" pitchFamily="34" charset="0"/>
                <a:cs typeface="Arial" pitchFamily="34" charset="0"/>
              </a:rPr>
              <a:t> (</a:t>
            </a:r>
            <a:r>
              <a:rPr lang="sk-SK" sz="2800" b="1" dirty="0" err="1">
                <a:solidFill>
                  <a:srgbClr val="0000CC"/>
                </a:solidFill>
                <a:latin typeface="Arial" pitchFamily="34" charset="0"/>
                <a:cs typeface="Arial" pitchFamily="34" charset="0"/>
              </a:rPr>
              <a:t>weight</a:t>
            </a:r>
            <a:r>
              <a:rPr lang="sk-SK" sz="2800" b="1" dirty="0">
                <a:solidFill>
                  <a:srgbClr val="0000CC"/>
                </a:solidFill>
                <a:latin typeface="Arial" pitchFamily="34" charset="0"/>
                <a:cs typeface="Arial" pitchFamily="34" charset="0"/>
              </a:rPr>
              <a:t>)</a:t>
            </a:r>
            <a:r>
              <a:rPr lang="en-GB" sz="2800" b="1" dirty="0">
                <a:solidFill>
                  <a:srgbClr val="0000CC"/>
                </a:solidFill>
                <a:latin typeface="Arial" pitchFamily="34" charset="0"/>
                <a:cs typeface="Arial" pitchFamily="34" charset="0"/>
              </a:rPr>
              <a:t>:</a:t>
            </a:r>
            <a:r>
              <a:rPr lang="en-GB" sz="2800" b="1" dirty="0">
                <a:solidFill>
                  <a:schemeClr val="tx1"/>
                </a:solidFill>
                <a:latin typeface="Arial" pitchFamily="34" charset="0"/>
                <a:cs typeface="Arial" pitchFamily="34" charset="0"/>
              </a:rPr>
              <a:t> </a:t>
            </a:r>
            <a:endParaRPr lang="sk-SK" sz="2800" b="1" dirty="0">
              <a:solidFill>
                <a:schemeClr val="tx1"/>
              </a:solidFill>
              <a:latin typeface="Arial" pitchFamily="34" charset="0"/>
              <a:cs typeface="Arial" pitchFamily="34" charset="0"/>
            </a:endParaRPr>
          </a:p>
          <a:p>
            <a:pPr algn="l"/>
            <a:r>
              <a:rPr lang="en-US" sz="2600" dirty="0">
                <a:solidFill>
                  <a:schemeClr val="tx1"/>
                </a:solidFill>
                <a:latin typeface="Arial" pitchFamily="34" charset="0"/>
                <a:cs typeface="Arial" pitchFamily="34" charset="0"/>
              </a:rPr>
              <a:t>Mass is both a </a:t>
            </a:r>
            <a:r>
              <a:rPr lang="en-US" sz="2600" i="1" dirty="0">
                <a:solidFill>
                  <a:schemeClr val="tx1"/>
                </a:solidFill>
                <a:latin typeface="Arial" pitchFamily="34" charset="0"/>
                <a:cs typeface="Arial" pitchFamily="34" charset="0"/>
              </a:rPr>
              <a:t>property</a:t>
            </a:r>
            <a:r>
              <a:rPr lang="en-US" sz="2600" dirty="0">
                <a:solidFill>
                  <a:schemeClr val="tx1"/>
                </a:solidFill>
                <a:latin typeface="Arial" pitchFamily="34" charset="0"/>
                <a:cs typeface="Arial" pitchFamily="34" charset="0"/>
              </a:rPr>
              <a:t> of a physical body and a </a:t>
            </a:r>
            <a:r>
              <a:rPr lang="en-US" sz="2600" i="1" dirty="0">
                <a:solidFill>
                  <a:schemeClr val="tx1"/>
                </a:solidFill>
                <a:latin typeface="Arial" pitchFamily="34" charset="0"/>
                <a:cs typeface="Arial" pitchFamily="34" charset="0"/>
              </a:rPr>
              <a:t>measure of its resistance</a:t>
            </a:r>
            <a:r>
              <a:rPr lang="en-US" sz="2600" dirty="0">
                <a:solidFill>
                  <a:schemeClr val="tx1"/>
                </a:solidFill>
                <a:latin typeface="Arial" pitchFamily="34" charset="0"/>
                <a:cs typeface="Arial" pitchFamily="34" charset="0"/>
              </a:rPr>
              <a:t> to acceleration (a change in its state of motion) when a force is applied.</a:t>
            </a:r>
            <a:endParaRPr lang="en-GB" sz="2600" dirty="0">
              <a:solidFill>
                <a:schemeClr val="tx1"/>
              </a:solidFill>
              <a:latin typeface="Arial" pitchFamily="34" charset="0"/>
              <a:cs typeface="Arial" pitchFamily="34" charset="0"/>
            </a:endParaRPr>
          </a:p>
          <a:p>
            <a:pPr marL="342900" indent="-342900" algn="l">
              <a:buFont typeface="Arial" panose="020B0604020202020204" pitchFamily="34" charset="0"/>
              <a:buChar char="•"/>
            </a:pPr>
            <a:r>
              <a:rPr lang="sk-SK" sz="2400" dirty="0">
                <a:solidFill>
                  <a:schemeClr val="tx1"/>
                </a:solidFill>
                <a:latin typeface="Arial" pitchFamily="34" charset="0"/>
                <a:cs typeface="Arial" pitchFamily="34" charset="0"/>
              </a:rPr>
              <a:t>i</a:t>
            </a:r>
            <a:r>
              <a:rPr lang="en-US" sz="2400" dirty="0" err="1">
                <a:solidFill>
                  <a:schemeClr val="tx1"/>
                </a:solidFill>
                <a:latin typeface="Arial" pitchFamily="34" charset="0"/>
                <a:cs typeface="Arial" pitchFamily="34" charset="0"/>
              </a:rPr>
              <a:t>nertial</a:t>
            </a:r>
            <a:r>
              <a:rPr lang="en-US" sz="2400" dirty="0">
                <a:solidFill>
                  <a:schemeClr val="tx1"/>
                </a:solidFill>
                <a:latin typeface="Arial" pitchFamily="34" charset="0"/>
                <a:cs typeface="Arial" pitchFamily="34" charset="0"/>
              </a:rPr>
              <a:t> mass measures an object's resistance to being accelerated by a force (represented by the relationship F = ma).</a:t>
            </a:r>
          </a:p>
          <a:p>
            <a:pPr marL="342900" indent="-342900" algn="l">
              <a:buFont typeface="Arial" panose="020B0604020202020204" pitchFamily="34" charset="0"/>
              <a:buChar char="•"/>
            </a:pPr>
            <a:r>
              <a:rPr lang="sk-SK" sz="2400" dirty="0">
                <a:solidFill>
                  <a:schemeClr val="tx1"/>
                </a:solidFill>
                <a:latin typeface="Arial" pitchFamily="34" charset="0"/>
                <a:cs typeface="Arial" pitchFamily="34" charset="0"/>
              </a:rPr>
              <a:t>g</a:t>
            </a:r>
            <a:r>
              <a:rPr lang="en-US" sz="2400" dirty="0" err="1">
                <a:solidFill>
                  <a:schemeClr val="tx1"/>
                </a:solidFill>
                <a:latin typeface="Arial" pitchFamily="34" charset="0"/>
                <a:cs typeface="Arial" pitchFamily="34" charset="0"/>
              </a:rPr>
              <a:t>ravitational</a:t>
            </a:r>
            <a:r>
              <a:rPr lang="en-US" sz="2400" dirty="0">
                <a:solidFill>
                  <a:schemeClr val="tx1"/>
                </a:solidFill>
                <a:latin typeface="Arial" pitchFamily="34" charset="0"/>
                <a:cs typeface="Arial" pitchFamily="34" charset="0"/>
              </a:rPr>
              <a:t> mass (weight) measures the gravitational force exerted on an object in a known gravitational field.</a:t>
            </a:r>
            <a:endParaRPr lang="en-GB" sz="2400" dirty="0">
              <a:solidFill>
                <a:schemeClr val="tx1"/>
              </a:solidFill>
              <a:latin typeface="Arial" pitchFamily="34" charset="0"/>
              <a:cs typeface="Arial" pitchFamily="34" charset="0"/>
            </a:endParaRPr>
          </a:p>
          <a:p>
            <a:pPr algn="l"/>
            <a:r>
              <a:rPr lang="en-US" sz="2200" u="sng" dirty="0">
                <a:solidFill>
                  <a:schemeClr val="tx1"/>
                </a:solidFill>
                <a:latin typeface="Arial" pitchFamily="34" charset="0"/>
                <a:cs typeface="Arial" pitchFamily="34" charset="0"/>
              </a:rPr>
              <a:t>Comment:</a:t>
            </a:r>
            <a:r>
              <a:rPr lang="en-US" sz="2200" dirty="0">
                <a:solidFill>
                  <a:schemeClr val="tx1"/>
                </a:solidFill>
                <a:latin typeface="Arial" pitchFamily="34" charset="0"/>
                <a:cs typeface="Arial" pitchFamily="34" charset="0"/>
              </a:rPr>
              <a:t>  Mass of an object should be the same on the Earth</a:t>
            </a:r>
          </a:p>
          <a:p>
            <a:pPr algn="l"/>
            <a:r>
              <a:rPr lang="en-US" sz="2200" dirty="0">
                <a:solidFill>
                  <a:schemeClr val="tx1"/>
                </a:solidFill>
                <a:latin typeface="Arial" pitchFamily="34" charset="0"/>
                <a:cs typeface="Arial" pitchFamily="34" charset="0"/>
              </a:rPr>
              <a:t>                   and </a:t>
            </a:r>
            <a:r>
              <a:rPr lang="sk-SK" sz="2200" dirty="0">
                <a:solidFill>
                  <a:schemeClr val="tx1"/>
                </a:solidFill>
                <a:latin typeface="Arial" pitchFamily="34" charset="0"/>
                <a:cs typeface="Arial" pitchFamily="34" charset="0"/>
              </a:rPr>
              <a:t>Mars</a:t>
            </a:r>
            <a:r>
              <a:rPr lang="en-US" sz="2200" dirty="0">
                <a:solidFill>
                  <a:schemeClr val="tx1"/>
                </a:solidFill>
                <a:latin typeface="Arial" pitchFamily="34" charset="0"/>
                <a:cs typeface="Arial" pitchFamily="34" charset="0"/>
              </a:rPr>
              <a:t>, but the weight will be different.</a:t>
            </a:r>
          </a:p>
          <a:p>
            <a:pPr algn="l"/>
            <a:endParaRPr lang="en-GB" sz="900" dirty="0">
              <a:solidFill>
                <a:schemeClr val="tx1"/>
              </a:solidFill>
              <a:latin typeface="Arial" pitchFamily="34" charset="0"/>
              <a:cs typeface="Arial" pitchFamily="34" charset="0"/>
            </a:endParaRPr>
          </a:p>
          <a:p>
            <a:pPr algn="l"/>
            <a:r>
              <a:rPr lang="en-US" sz="2600" dirty="0">
                <a:solidFill>
                  <a:schemeClr val="tx1"/>
                </a:solidFill>
                <a:latin typeface="Arial" pitchFamily="34" charset="0"/>
                <a:cs typeface="Arial" pitchFamily="34" charset="0"/>
              </a:rPr>
              <a:t>Unit:</a:t>
            </a:r>
            <a:r>
              <a:rPr lang="en-GB" sz="2600" dirty="0">
                <a:solidFill>
                  <a:schemeClr val="tx1"/>
                </a:solidFill>
                <a:latin typeface="Arial" pitchFamily="34" charset="0"/>
                <a:cs typeface="Arial" pitchFamily="34" charset="0"/>
              </a:rPr>
              <a:t> [kg]</a:t>
            </a:r>
            <a:endParaRPr lang="sk-SK" sz="2600" dirty="0">
              <a:solidFill>
                <a:schemeClr val="tx1"/>
              </a:solidFill>
              <a:latin typeface="Arial" pitchFamily="34" charset="0"/>
              <a:cs typeface="Arial" pitchFamily="34" charset="0"/>
            </a:endParaRPr>
          </a:p>
          <a:p>
            <a:pPr algn="l"/>
            <a:r>
              <a:rPr lang="en-US" sz="2600" dirty="0">
                <a:solidFill>
                  <a:schemeClr val="tx1"/>
                </a:solidFill>
                <a:latin typeface="Arial" pitchFamily="34" charset="0"/>
                <a:cs typeface="Arial" pitchFamily="34" charset="0"/>
              </a:rPr>
              <a:t>Its definition has to be changed due to the problems</a:t>
            </a:r>
          </a:p>
          <a:p>
            <a:pPr algn="l"/>
            <a:r>
              <a:rPr lang="en-US" sz="2600" dirty="0">
                <a:solidFill>
                  <a:schemeClr val="tx1"/>
                </a:solidFill>
                <a:latin typeface="Arial" pitchFamily="34" charset="0"/>
                <a:cs typeface="Arial" pitchFamily="34" charset="0"/>
              </a:rPr>
              <a:t>with the international prototype.</a:t>
            </a:r>
          </a:p>
          <a:p>
            <a:pPr algn="l"/>
            <a:r>
              <a:rPr lang="en-GB" sz="2600" dirty="0">
                <a:solidFill>
                  <a:schemeClr val="tx1"/>
                </a:solidFill>
                <a:latin typeface="Arial" pitchFamily="34" charset="0"/>
                <a:cs typeface="Arial" pitchFamily="34" charset="0"/>
              </a:rPr>
              <a:t>It is a </a:t>
            </a:r>
            <a:r>
              <a:rPr lang="en-US" sz="2600" dirty="0">
                <a:solidFill>
                  <a:schemeClr val="tx1"/>
                </a:solidFill>
                <a:latin typeface="Arial" pitchFamily="34" charset="0"/>
                <a:cs typeface="Arial" pitchFamily="34" charset="0"/>
              </a:rPr>
              <a:t>scalar</a:t>
            </a:r>
            <a:r>
              <a:rPr lang="en-GB" sz="2600" dirty="0">
                <a:solidFill>
                  <a:schemeClr val="tx1"/>
                </a:solidFill>
                <a:latin typeface="Arial" pitchFamily="34" charset="0"/>
                <a:cs typeface="Arial" pitchFamily="34" charset="0"/>
              </a:rPr>
              <a:t> quantity. </a:t>
            </a:r>
          </a:p>
        </p:txBody>
      </p:sp>
      <p:sp>
        <p:nvSpPr>
          <p:cNvPr id="6" name="Nadpis 1"/>
          <p:cNvSpPr>
            <a:spLocks noGrp="1"/>
          </p:cNvSpPr>
          <p:nvPr>
            <p:ph type="ctrTitle"/>
          </p:nvPr>
        </p:nvSpPr>
        <p:spPr>
          <a:xfrm>
            <a:off x="0" y="1"/>
            <a:ext cx="9144000" cy="620688"/>
          </a:xfrm>
        </p:spPr>
        <p:txBody>
          <a:bodyPr>
            <a:noAutofit/>
          </a:bodyPr>
          <a:lstStyle/>
          <a:p>
            <a:r>
              <a:rPr lang="en-GB" sz="3600" dirty="0"/>
              <a:t>basic terms and quantities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p:cNvSpPr>
            <a:spLocks noGrp="1"/>
          </p:cNvSpPr>
          <p:nvPr>
            <p:ph type="subTitle" idx="1"/>
          </p:nvPr>
        </p:nvSpPr>
        <p:spPr>
          <a:xfrm>
            <a:off x="251520" y="2924944"/>
            <a:ext cx="8501122" cy="1584176"/>
          </a:xfrm>
        </p:spPr>
        <p:txBody>
          <a:bodyPr>
            <a:normAutofit/>
          </a:bodyPr>
          <a:lstStyle/>
          <a:p>
            <a:r>
              <a:rPr lang="sk-SK" sz="3600" dirty="0" err="1">
                <a:solidFill>
                  <a:schemeClr val="tx1"/>
                </a:solidFill>
                <a:latin typeface="Arial" pitchFamily="34" charset="0"/>
                <a:cs typeface="Arial" pitchFamily="34" charset="0"/>
              </a:rPr>
              <a:t>mass</a:t>
            </a:r>
            <a:r>
              <a:rPr lang="sk-SK" sz="3600" dirty="0">
                <a:solidFill>
                  <a:schemeClr val="tx1"/>
                </a:solidFill>
                <a:latin typeface="Arial" pitchFamily="34" charset="0"/>
                <a:cs typeface="Arial" pitchFamily="34" charset="0"/>
              </a:rPr>
              <a:t> </a:t>
            </a:r>
            <a:r>
              <a:rPr lang="sk-SK" sz="3600" dirty="0" err="1">
                <a:solidFill>
                  <a:schemeClr val="tx1"/>
                </a:solidFill>
                <a:latin typeface="Arial" pitchFamily="34" charset="0"/>
                <a:cs typeface="Arial" pitchFamily="34" charset="0"/>
              </a:rPr>
              <a:t>vs</a:t>
            </a:r>
            <a:r>
              <a:rPr lang="sk-SK" sz="3600" dirty="0">
                <a:solidFill>
                  <a:schemeClr val="tx1"/>
                </a:solidFill>
                <a:latin typeface="Arial" pitchFamily="34" charset="0"/>
                <a:cs typeface="Arial" pitchFamily="34" charset="0"/>
              </a:rPr>
              <a:t>. </a:t>
            </a:r>
            <a:r>
              <a:rPr lang="sk-SK" sz="3600" dirty="0" err="1">
                <a:solidFill>
                  <a:schemeClr val="tx1"/>
                </a:solidFill>
                <a:latin typeface="Arial" pitchFamily="34" charset="0"/>
                <a:cs typeface="Arial" pitchFamily="34" charset="0"/>
              </a:rPr>
              <a:t>weight</a:t>
            </a:r>
            <a:endParaRPr lang="sk-SK" sz="3600" dirty="0">
              <a:solidFill>
                <a:schemeClr val="tx1"/>
              </a:solidFill>
              <a:latin typeface="Arial" pitchFamily="34" charset="0"/>
              <a:cs typeface="Arial" pitchFamily="34" charset="0"/>
            </a:endParaRPr>
          </a:p>
          <a:p>
            <a:endParaRPr lang="sk-SK" sz="8400" dirty="0">
              <a:solidFill>
                <a:schemeClr val="tx1"/>
              </a:solidFill>
              <a:latin typeface="Arial" pitchFamily="34" charset="0"/>
              <a:cs typeface="Arial" pitchFamily="34" charset="0"/>
            </a:endParaRPr>
          </a:p>
          <a:p>
            <a:pPr algn="l"/>
            <a:endParaRPr lang="sk-SK"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694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88641"/>
            <a:ext cx="9144000" cy="648072"/>
          </a:xfrm>
        </p:spPr>
        <p:txBody>
          <a:bodyPr>
            <a:noAutofit/>
          </a:bodyPr>
          <a:lstStyle/>
          <a:p>
            <a:r>
              <a:rPr lang="en-GB" sz="2800" b="1" dirty="0">
                <a:solidFill>
                  <a:srgbClr val="990033"/>
                </a:solidFill>
                <a:latin typeface="Arial" pitchFamily="34" charset="0"/>
                <a:cs typeface="Arial" pitchFamily="34" charset="0"/>
              </a:rPr>
              <a:t>Classical mechanics</a:t>
            </a:r>
          </a:p>
        </p:txBody>
      </p:sp>
      <p:pic>
        <p:nvPicPr>
          <p:cNvPr id="5" name="Picture 4" descr="galileo"/>
          <p:cNvPicPr>
            <a:picLocks noChangeAspect="1" noChangeArrowheads="1"/>
          </p:cNvPicPr>
          <p:nvPr/>
        </p:nvPicPr>
        <p:blipFill>
          <a:blip r:embed="rId2" cstate="print"/>
          <a:srcRect/>
          <a:stretch>
            <a:fillRect/>
          </a:stretch>
        </p:blipFill>
        <p:spPr bwMode="auto">
          <a:xfrm>
            <a:off x="3131840" y="1088284"/>
            <a:ext cx="2736304" cy="5534865"/>
          </a:xfrm>
          <a:prstGeom prst="rect">
            <a:avLst/>
          </a:prstGeom>
          <a:noFill/>
          <a:ln w="9525">
            <a:noFill/>
            <a:miter lim="800000"/>
            <a:headEnd/>
            <a:tailEnd/>
          </a:ln>
        </p:spPr>
      </p:pic>
    </p:spTree>
    <p:extLst>
      <p:ext uri="{BB962C8B-B14F-4D97-AF65-F5344CB8AC3E}">
        <p14:creationId xmlns:p14="http://schemas.microsoft.com/office/powerpoint/2010/main" val="343714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2"/>
          <p:cNvSpPr>
            <a:spLocks noGrp="1"/>
          </p:cNvSpPr>
          <p:nvPr>
            <p:ph type="subTitle" idx="1"/>
          </p:nvPr>
        </p:nvSpPr>
        <p:spPr>
          <a:xfrm>
            <a:off x="251520" y="2924944"/>
            <a:ext cx="8501122" cy="1584176"/>
          </a:xfrm>
        </p:spPr>
        <p:txBody>
          <a:bodyPr>
            <a:normAutofit fontScale="40000" lnSpcReduction="20000"/>
          </a:bodyPr>
          <a:lstStyle/>
          <a:p>
            <a:r>
              <a:rPr lang="en-GB" sz="9000" dirty="0">
                <a:solidFill>
                  <a:schemeClr val="tx1"/>
                </a:solidFill>
                <a:latin typeface="Arial" pitchFamily="34" charset="0"/>
                <a:cs typeface="Arial" pitchFamily="34" charset="0"/>
              </a:rPr>
              <a:t>mass vs. weight</a:t>
            </a:r>
          </a:p>
          <a:p>
            <a:r>
              <a:rPr lang="en-GB" sz="8400" dirty="0">
                <a:solidFill>
                  <a:schemeClr val="tx1"/>
                </a:solidFill>
                <a:latin typeface="Arial" pitchFamily="34" charset="0"/>
                <a:cs typeface="Arial" pitchFamily="34" charset="0"/>
              </a:rPr>
              <a:t>mass is independent from gravity field</a:t>
            </a:r>
            <a:endParaRPr lang="en-GB"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8834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715436" cy="6000768"/>
          </a:xfrm>
        </p:spPr>
        <p:txBody>
          <a:bodyPr>
            <a:normAutofit lnSpcReduction="10000"/>
          </a:bodyPr>
          <a:lstStyle/>
          <a:p>
            <a:pPr algn="l"/>
            <a:r>
              <a:rPr lang="en-GB" sz="2800" b="1" dirty="0">
                <a:solidFill>
                  <a:srgbClr val="0000CC"/>
                </a:solidFill>
                <a:latin typeface="Arial" pitchFamily="34" charset="0"/>
                <a:cs typeface="Arial" pitchFamily="34" charset="0"/>
              </a:rPr>
              <a:t>Force:</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any interaction that, when unopposed, will </a:t>
            </a:r>
            <a:r>
              <a:rPr lang="en-GB" sz="2800" u="sng" dirty="0">
                <a:solidFill>
                  <a:schemeClr val="tx1"/>
                </a:solidFill>
                <a:latin typeface="Arial" pitchFamily="34" charset="0"/>
                <a:cs typeface="Arial" pitchFamily="34" charset="0"/>
              </a:rPr>
              <a:t>change the motion of an object</a:t>
            </a:r>
            <a:r>
              <a:rPr lang="en-GB" sz="2800" dirty="0">
                <a:solidFill>
                  <a:schemeClr val="tx1"/>
                </a:solidFill>
                <a:latin typeface="Arial" pitchFamily="34" charset="0"/>
                <a:cs typeface="Arial" pitchFamily="34" charset="0"/>
              </a:rPr>
              <a:t> (Galileo). </a:t>
            </a:r>
          </a:p>
          <a:p>
            <a:pPr algn="l"/>
            <a:r>
              <a:rPr lang="en-GB" sz="2800" dirty="0">
                <a:solidFill>
                  <a:schemeClr val="tx1"/>
                </a:solidFill>
                <a:latin typeface="Arial" pitchFamily="34" charset="0"/>
                <a:cs typeface="Arial" pitchFamily="34" charset="0"/>
              </a:rPr>
              <a:t>It will </a:t>
            </a:r>
            <a:r>
              <a:rPr lang="en-GB" sz="2800" u="sng" dirty="0">
                <a:solidFill>
                  <a:schemeClr val="tx1"/>
                </a:solidFill>
                <a:latin typeface="Arial" pitchFamily="34" charset="0"/>
                <a:cs typeface="Arial" pitchFamily="34" charset="0"/>
              </a:rPr>
              <a:t>change its velocity</a:t>
            </a:r>
            <a:r>
              <a:rPr lang="en-GB" sz="2800" dirty="0">
                <a:solidFill>
                  <a:schemeClr val="tx1"/>
                </a:solidFill>
                <a:latin typeface="Arial" pitchFamily="34" charset="0"/>
                <a:cs typeface="Arial" pitchFamily="34" charset="0"/>
              </a:rPr>
              <a:t> (Newton).</a:t>
            </a:r>
          </a:p>
          <a:p>
            <a:pPr algn="l"/>
            <a:endParaRPr lang="en-GB" sz="12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If the mass of the object is constant, this law implies that the acceleration of an object is directly proportional to the force acting on the object (in the direction of the force).</a:t>
            </a:r>
          </a:p>
          <a:p>
            <a:pPr algn="l"/>
            <a:r>
              <a:rPr lang="en-GB" sz="2800" dirty="0">
                <a:solidFill>
                  <a:schemeClr val="tx1"/>
                </a:solidFill>
                <a:latin typeface="Arial" pitchFamily="34" charset="0"/>
                <a:cs typeface="Arial" pitchFamily="34" charset="0"/>
              </a:rPr>
              <a:t>Its size can be evaluated (2. Newton‘s law):</a:t>
            </a: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where m is mass [kg] and </a:t>
            </a:r>
            <a:r>
              <a:rPr lang="en-GB" sz="2800" b="1" dirty="0">
                <a:solidFill>
                  <a:schemeClr val="tx1"/>
                </a:solidFill>
                <a:latin typeface="Arial" pitchFamily="34" charset="0"/>
                <a:cs typeface="Arial" pitchFamily="34" charset="0"/>
              </a:rPr>
              <a:t>a</a:t>
            </a:r>
            <a:r>
              <a:rPr lang="en-GB" sz="2800" dirty="0">
                <a:solidFill>
                  <a:schemeClr val="tx1"/>
                </a:solidFill>
                <a:latin typeface="Arial" pitchFamily="34" charset="0"/>
                <a:cs typeface="Arial" pitchFamily="34" charset="0"/>
              </a:rPr>
              <a:t> is acceleration [m·s</a:t>
            </a:r>
            <a:r>
              <a:rPr lang="en-GB" sz="2800" baseline="30000" dirty="0">
                <a:solidFill>
                  <a:schemeClr val="tx1"/>
                </a:solidFill>
                <a:latin typeface="Arial" pitchFamily="34" charset="0"/>
                <a:cs typeface="Arial" pitchFamily="34" charset="0"/>
              </a:rPr>
              <a:t>-2</a:t>
            </a:r>
            <a:r>
              <a:rPr lang="en-GB" sz="2800" dirty="0">
                <a:solidFill>
                  <a:schemeClr val="tx1"/>
                </a:solidFill>
                <a:latin typeface="Arial" pitchFamily="34" charset="0"/>
                <a:cs typeface="Arial" pitchFamily="34" charset="0"/>
              </a:rPr>
              <a:t>].</a:t>
            </a:r>
          </a:p>
          <a:p>
            <a:pPr algn="l"/>
            <a:r>
              <a:rPr lang="en-GB" sz="2800" dirty="0">
                <a:solidFill>
                  <a:schemeClr val="tx1"/>
                </a:solidFill>
                <a:latin typeface="Arial" pitchFamily="34" charset="0"/>
                <a:cs typeface="Arial" pitchFamily="34" charset="0"/>
              </a:rPr>
              <a:t>It is a vector quantity.            Unit [N] is called Newton.</a:t>
            </a:r>
          </a:p>
          <a:p>
            <a:pPr algn="l"/>
            <a:endParaRPr lang="en-GB" sz="2800" dirty="0">
              <a:solidFill>
                <a:schemeClr val="tx1"/>
              </a:solidFill>
              <a:latin typeface="Arial" pitchFamily="34" charset="0"/>
              <a:cs typeface="Arial" pitchFamily="34" charset="0"/>
            </a:endParaRPr>
          </a:p>
        </p:txBody>
      </p:sp>
      <p:sp>
        <p:nvSpPr>
          <p:cNvPr id="6" name="Nadpis 1"/>
          <p:cNvSpPr>
            <a:spLocks noGrp="1"/>
          </p:cNvSpPr>
          <p:nvPr>
            <p:ph type="ctrTitle"/>
          </p:nvPr>
        </p:nvSpPr>
        <p:spPr>
          <a:xfrm>
            <a:off x="0" y="1"/>
            <a:ext cx="9144000" cy="620688"/>
          </a:xfrm>
        </p:spPr>
        <p:txBody>
          <a:bodyPr>
            <a:noAutofit/>
          </a:bodyPr>
          <a:lstStyle/>
          <a:p>
            <a:r>
              <a:rPr lang="en-GB" sz="3600" dirty="0"/>
              <a:t>basic terms and quantities</a:t>
            </a:r>
          </a:p>
        </p:txBody>
      </p:sp>
      <p:pic>
        <p:nvPicPr>
          <p:cNvPr id="4" name="Picture 3">
            <a:extLst>
              <a:ext uri="{FF2B5EF4-FFF2-40B4-BE49-F238E27FC236}">
                <a16:creationId xmlns:a16="http://schemas.microsoft.com/office/drawing/2014/main" id="{2EDD8772-8E06-E07B-553A-AD504D602EAF}"/>
              </a:ext>
            </a:extLst>
          </p:cNvPr>
          <p:cNvPicPr>
            <a:picLocks noChangeAspect="1"/>
          </p:cNvPicPr>
          <p:nvPr/>
        </p:nvPicPr>
        <p:blipFill>
          <a:blip r:embed="rId2"/>
          <a:stretch>
            <a:fillRect/>
          </a:stretch>
        </p:blipFill>
        <p:spPr>
          <a:xfrm>
            <a:off x="971600" y="4581128"/>
            <a:ext cx="4905375" cy="733425"/>
          </a:xfrm>
          <a:prstGeom prst="rect">
            <a:avLst/>
          </a:prstGeom>
        </p:spPr>
      </p:pic>
    </p:spTree>
    <p:extLst>
      <p:ext uri="{BB962C8B-B14F-4D97-AF65-F5344CB8AC3E}">
        <p14:creationId xmlns:p14="http://schemas.microsoft.com/office/powerpoint/2010/main" val="301028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715436" cy="5715040"/>
          </a:xfrm>
        </p:spPr>
        <p:txBody>
          <a:bodyPr>
            <a:normAutofit/>
          </a:bodyPr>
          <a:lstStyle/>
          <a:p>
            <a:pPr algn="l"/>
            <a:r>
              <a:rPr lang="en-GB" sz="2800" b="1" dirty="0">
                <a:solidFill>
                  <a:srgbClr val="0000CC"/>
                </a:solidFill>
                <a:latin typeface="Arial" pitchFamily="34" charset="0"/>
                <a:cs typeface="Arial" pitchFamily="34" charset="0"/>
              </a:rPr>
              <a:t>Moment of force:</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a:t>
            </a:r>
            <a:r>
              <a:rPr lang="en-GB" sz="2800" u="sng" dirty="0">
                <a:solidFill>
                  <a:schemeClr val="tx1"/>
                </a:solidFill>
                <a:latin typeface="Arial" pitchFamily="34" charset="0"/>
                <a:cs typeface="Arial" pitchFamily="34" charset="0"/>
              </a:rPr>
              <a:t>product of a force and its distance from an axis</a:t>
            </a:r>
            <a:r>
              <a:rPr lang="en-GB" sz="2800" dirty="0">
                <a:solidFill>
                  <a:schemeClr val="tx1"/>
                </a:solidFill>
                <a:latin typeface="Arial" pitchFamily="34" charset="0"/>
                <a:cs typeface="Arial" pitchFamily="34" charset="0"/>
              </a:rPr>
              <a:t>, which measures the rotation effect of the force (about that axis).</a:t>
            </a:r>
          </a:p>
          <a:p>
            <a:pPr algn="l"/>
            <a:r>
              <a:rPr lang="en-GB" sz="2800" dirty="0">
                <a:solidFill>
                  <a:schemeClr val="tx1"/>
                </a:solidFill>
                <a:latin typeface="Arial" pitchFamily="34" charset="0"/>
                <a:cs typeface="Arial" pitchFamily="34" charset="0"/>
              </a:rPr>
              <a:t>In general it is a combination of a physical quantity and a distance.</a:t>
            </a: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where </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 is force [N] and</a:t>
            </a:r>
          </a:p>
          <a:p>
            <a:pPr algn="l"/>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  is distance</a:t>
            </a:r>
            <a:r>
              <a:rPr lang="sk-SK" sz="2800" dirty="0">
                <a:solidFill>
                  <a:schemeClr val="tx1"/>
                </a:solidFill>
                <a:latin typeface="Arial" pitchFamily="34" charset="0"/>
                <a:cs typeface="Arial" pitchFamily="34" charset="0"/>
              </a:rPr>
              <a:t> </a:t>
            </a:r>
            <a:r>
              <a:rPr lang="sk-SK" sz="2800" dirty="0" err="1">
                <a:solidFill>
                  <a:schemeClr val="tx1"/>
                </a:solidFill>
                <a:latin typeface="Arial" pitchFamily="34" charset="0"/>
                <a:cs typeface="Arial" pitchFamily="34" charset="0"/>
              </a:rPr>
              <a:t>vector</a:t>
            </a:r>
            <a:r>
              <a:rPr lang="en-GB" sz="2800" dirty="0">
                <a:solidFill>
                  <a:schemeClr val="tx1"/>
                </a:solidFill>
                <a:latin typeface="Arial" pitchFamily="34" charset="0"/>
                <a:cs typeface="Arial" pitchFamily="34" charset="0"/>
              </a:rPr>
              <a:t> [m].</a:t>
            </a:r>
          </a:p>
          <a:p>
            <a:pPr algn="l"/>
            <a:r>
              <a:rPr lang="en-GB" sz="2800" dirty="0">
                <a:solidFill>
                  <a:schemeClr val="tx1"/>
                </a:solidFill>
                <a:latin typeface="Arial" pitchFamily="34" charset="0"/>
                <a:cs typeface="Arial" pitchFamily="34" charset="0"/>
              </a:rPr>
              <a:t>It is in general a vector quantity. </a:t>
            </a:r>
          </a:p>
          <a:p>
            <a:pPr algn="l"/>
            <a:endParaRPr lang="en-GB" sz="2800" dirty="0">
              <a:solidFill>
                <a:schemeClr val="tx1"/>
              </a:solidFill>
              <a:latin typeface="Arial" pitchFamily="34" charset="0"/>
              <a:cs typeface="Arial" pitchFamily="34" charset="0"/>
            </a:endParaRPr>
          </a:p>
        </p:txBody>
      </p:sp>
      <p:graphicFrame>
        <p:nvGraphicFramePr>
          <p:cNvPr id="83971" name="Object 3"/>
          <p:cNvGraphicFramePr>
            <a:graphicFrameLocks noChangeAspect="1"/>
          </p:cNvGraphicFramePr>
          <p:nvPr/>
        </p:nvGraphicFramePr>
        <p:xfrm>
          <a:off x="611188" y="3357563"/>
          <a:ext cx="5561012" cy="677862"/>
        </p:xfrm>
        <a:graphic>
          <a:graphicData uri="http://schemas.openxmlformats.org/presentationml/2006/ole">
            <mc:AlternateContent xmlns:mc="http://schemas.openxmlformats.org/markup-compatibility/2006">
              <mc:Choice xmlns:v="urn:schemas-microsoft-com:vml" Requires="v">
                <p:oleObj spid="_x0000_s4134" name="Rovnica" r:id="rId3" imgW="1981080" imgH="241200" progId="Equation.3">
                  <p:embed/>
                </p:oleObj>
              </mc:Choice>
              <mc:Fallback>
                <p:oleObj name="Rovnica" r:id="rId3" imgW="19810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357563"/>
                        <a:ext cx="5561012" cy="67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5" cstate="print"/>
          <a:srcRect/>
          <a:stretch>
            <a:fillRect/>
          </a:stretch>
        </p:blipFill>
        <p:spPr bwMode="auto">
          <a:xfrm>
            <a:off x="6372200" y="2708920"/>
            <a:ext cx="2611438" cy="1944688"/>
          </a:xfrm>
          <a:prstGeom prst="rect">
            <a:avLst/>
          </a:prstGeom>
          <a:noFill/>
          <a:ln w="9525">
            <a:noFill/>
            <a:miter lim="800000"/>
            <a:headEnd/>
            <a:tailEnd/>
          </a:ln>
        </p:spPr>
      </p:pic>
      <p:sp>
        <p:nvSpPr>
          <p:cNvPr id="8"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4" name="Objekt 3"/>
          <p:cNvGraphicFramePr>
            <a:graphicFrameLocks noChangeAspect="1"/>
          </p:cNvGraphicFramePr>
          <p:nvPr>
            <p:extLst>
              <p:ext uri="{D42A27DB-BD31-4B8C-83A1-F6EECF244321}">
                <p14:modId xmlns:p14="http://schemas.microsoft.com/office/powerpoint/2010/main" val="1956950762"/>
              </p:ext>
            </p:extLst>
          </p:nvPr>
        </p:nvGraphicFramePr>
        <p:xfrm>
          <a:off x="1331640" y="4271968"/>
          <a:ext cx="380380" cy="608608"/>
        </p:xfrm>
        <a:graphic>
          <a:graphicData uri="http://schemas.openxmlformats.org/presentationml/2006/ole">
            <mc:AlternateContent xmlns:mc="http://schemas.openxmlformats.org/markup-compatibility/2006">
              <mc:Choice xmlns:v="urn:schemas-microsoft-com:vml" Requires="v">
                <p:oleObj spid="_x0000_s4135" name="Equation" r:id="rId6" imgW="126720" imgH="203040" progId="Equation.DSMT4">
                  <p:embed/>
                </p:oleObj>
              </mc:Choice>
              <mc:Fallback>
                <p:oleObj name="Equation" r:id="rId6" imgW="126720" imgH="203040" progId="Equation.DSMT4">
                  <p:embed/>
                  <p:pic>
                    <p:nvPicPr>
                      <p:cNvPr id="0" name=""/>
                      <p:cNvPicPr/>
                      <p:nvPr/>
                    </p:nvPicPr>
                    <p:blipFill>
                      <a:blip r:embed="rId7"/>
                      <a:stretch>
                        <a:fillRect/>
                      </a:stretch>
                    </p:blipFill>
                    <p:spPr>
                      <a:xfrm>
                        <a:off x="1331640" y="4271968"/>
                        <a:ext cx="380380" cy="608608"/>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994526526"/>
              </p:ext>
            </p:extLst>
          </p:nvPr>
        </p:nvGraphicFramePr>
        <p:xfrm>
          <a:off x="285720" y="4849856"/>
          <a:ext cx="371996" cy="537328"/>
        </p:xfrm>
        <a:graphic>
          <a:graphicData uri="http://schemas.openxmlformats.org/presentationml/2006/ole">
            <mc:AlternateContent xmlns:mc="http://schemas.openxmlformats.org/markup-compatibility/2006">
              <mc:Choice xmlns:v="urn:schemas-microsoft-com:vml" Requires="v">
                <p:oleObj spid="_x0000_s4136" name="Equation" r:id="rId8" imgW="114120" imgH="164880" progId="Equation.DSMT4">
                  <p:embed/>
                </p:oleObj>
              </mc:Choice>
              <mc:Fallback>
                <p:oleObj name="Equation" r:id="rId8" imgW="114120" imgH="164880" progId="Equation.DSMT4">
                  <p:embed/>
                  <p:pic>
                    <p:nvPicPr>
                      <p:cNvPr id="0" name=""/>
                      <p:cNvPicPr/>
                      <p:nvPr/>
                    </p:nvPicPr>
                    <p:blipFill>
                      <a:blip r:embed="rId9"/>
                      <a:stretch>
                        <a:fillRect/>
                      </a:stretch>
                    </p:blipFill>
                    <p:spPr>
                      <a:xfrm>
                        <a:off x="285720" y="4849856"/>
                        <a:ext cx="371996" cy="537328"/>
                      </a:xfrm>
                      <a:prstGeom prst="rect">
                        <a:avLst/>
                      </a:prstGeom>
                    </p:spPr>
                  </p:pic>
                </p:oleObj>
              </mc:Fallback>
            </mc:AlternateContent>
          </a:graphicData>
        </a:graphic>
      </p:graphicFrame>
      <p:pic>
        <p:nvPicPr>
          <p:cNvPr id="11" name="Obrázok 10"/>
          <p:cNvPicPr>
            <a:picLocks noChangeAspect="1"/>
          </p:cNvPicPr>
          <p:nvPr/>
        </p:nvPicPr>
        <p:blipFill>
          <a:blip r:embed="rId10"/>
          <a:stretch>
            <a:fillRect/>
          </a:stretch>
        </p:blipFill>
        <p:spPr>
          <a:xfrm>
            <a:off x="5508104" y="4834025"/>
            <a:ext cx="3511716" cy="19073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715436" cy="3435864"/>
          </a:xfrm>
        </p:spPr>
        <p:txBody>
          <a:bodyPr>
            <a:normAutofit/>
          </a:bodyPr>
          <a:lstStyle/>
          <a:p>
            <a:pPr algn="l"/>
            <a:r>
              <a:rPr lang="en-GB" sz="2800" b="1" dirty="0">
                <a:solidFill>
                  <a:srgbClr val="0000CC"/>
                </a:solidFill>
                <a:latin typeface="Arial" pitchFamily="34" charset="0"/>
                <a:cs typeface="Arial" pitchFamily="34" charset="0"/>
              </a:rPr>
              <a:t>Momentum:</a:t>
            </a:r>
            <a:r>
              <a:rPr lang="en-GB" sz="2800" b="1"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a:t>
            </a:r>
            <a:r>
              <a:rPr lang="en-GB" sz="2800" u="sng" dirty="0">
                <a:solidFill>
                  <a:schemeClr val="tx1"/>
                </a:solidFill>
                <a:latin typeface="Arial" pitchFamily="34" charset="0"/>
                <a:cs typeface="Arial" pitchFamily="34" charset="0"/>
              </a:rPr>
              <a:t>product of the mass and velocity </a:t>
            </a:r>
            <a:r>
              <a:rPr lang="en-GB" sz="2800" dirty="0">
                <a:solidFill>
                  <a:schemeClr val="tx1"/>
                </a:solidFill>
                <a:latin typeface="Arial" pitchFamily="34" charset="0"/>
                <a:cs typeface="Arial" pitchFamily="34" charset="0"/>
              </a:rPr>
              <a:t>of an object. It is connected with the kinematic energy of the moving object.</a:t>
            </a:r>
          </a:p>
          <a:p>
            <a:pPr algn="l"/>
            <a:r>
              <a:rPr lang="en-GB" sz="2800" dirty="0">
                <a:solidFill>
                  <a:schemeClr val="tx1"/>
                </a:solidFill>
                <a:latin typeface="Arial" pitchFamily="34" charset="0"/>
                <a:cs typeface="Arial" pitchFamily="34" charset="0"/>
              </a:rPr>
              <a:t>It is in general a vector quantity. </a:t>
            </a:r>
          </a:p>
          <a:p>
            <a:pPr algn="l"/>
            <a:endParaRPr lang="en-GB" sz="28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sk-SK" sz="2800" dirty="0">
                <a:solidFill>
                  <a:schemeClr val="tx1"/>
                </a:solidFill>
                <a:latin typeface="Arial" pitchFamily="34" charset="0"/>
                <a:cs typeface="Arial" pitchFamily="34" charset="0"/>
              </a:rPr>
              <a:t>w</a:t>
            </a:r>
            <a:r>
              <a:rPr lang="en-GB" sz="2800" dirty="0">
                <a:solidFill>
                  <a:schemeClr val="tx1"/>
                </a:solidFill>
                <a:latin typeface="Arial" pitchFamily="34" charset="0"/>
                <a:cs typeface="Arial" pitchFamily="34" charset="0"/>
              </a:rPr>
              <a:t>here</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 m </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mass [kg] and </a:t>
            </a:r>
            <a:r>
              <a:rPr lang="en-GB" sz="2800" b="1" dirty="0">
                <a:solidFill>
                  <a:schemeClr val="tx1"/>
                </a:solidFill>
                <a:latin typeface="Arial" pitchFamily="34" charset="0"/>
                <a:cs typeface="Arial" pitchFamily="34" charset="0"/>
              </a:rPr>
              <a:t>v</a:t>
            </a:r>
            <a:r>
              <a:rPr lang="en-GB" sz="2800" dirty="0">
                <a:solidFill>
                  <a:schemeClr val="tx1"/>
                </a:solidFill>
                <a:latin typeface="Arial" pitchFamily="34" charset="0"/>
                <a:cs typeface="Arial" pitchFamily="34" charset="0"/>
              </a:rPr>
              <a:t> is velocity [m·s</a:t>
            </a:r>
            <a:r>
              <a:rPr lang="en-GB" sz="2800" baseline="30000" dirty="0">
                <a:solidFill>
                  <a:schemeClr val="tx1"/>
                </a:solidFill>
                <a:latin typeface="Arial" pitchFamily="34" charset="0"/>
                <a:cs typeface="Arial" pitchFamily="34" charset="0"/>
              </a:rPr>
              <a:t>-1</a:t>
            </a:r>
            <a:r>
              <a:rPr lang="en-GB" sz="2800" dirty="0">
                <a:solidFill>
                  <a:schemeClr val="tx1"/>
                </a:solidFill>
                <a:latin typeface="Arial" pitchFamily="34" charset="0"/>
                <a:cs typeface="Arial" pitchFamily="34" charset="0"/>
              </a:rPr>
              <a:t>].</a:t>
            </a:r>
          </a:p>
          <a:p>
            <a:pPr algn="l"/>
            <a:endParaRPr lang="en-GB" sz="2800" dirty="0">
              <a:solidFill>
                <a:schemeClr val="tx1"/>
              </a:solidFill>
              <a:latin typeface="Arial" pitchFamily="34" charset="0"/>
              <a:cs typeface="Arial" pitchFamily="34" charset="0"/>
            </a:endParaRPr>
          </a:p>
        </p:txBody>
      </p:sp>
      <p:graphicFrame>
        <p:nvGraphicFramePr>
          <p:cNvPr id="83971" name="Object 3"/>
          <p:cNvGraphicFramePr>
            <a:graphicFrameLocks noChangeAspect="1"/>
          </p:cNvGraphicFramePr>
          <p:nvPr/>
        </p:nvGraphicFramePr>
        <p:xfrm>
          <a:off x="985838" y="2762250"/>
          <a:ext cx="3781425" cy="749300"/>
        </p:xfrm>
        <a:graphic>
          <a:graphicData uri="http://schemas.openxmlformats.org/presentationml/2006/ole">
            <mc:AlternateContent xmlns:mc="http://schemas.openxmlformats.org/markup-compatibility/2006">
              <mc:Choice xmlns:v="urn:schemas-microsoft-com:vml" Requires="v">
                <p:oleObj spid="_x0000_s5134" name="Rovnica" r:id="rId3" imgW="1218960" imgH="241200" progId="Equation.3">
                  <p:embed/>
                </p:oleObj>
              </mc:Choice>
              <mc:Fallback>
                <p:oleObj name="Rovnica" r:id="rId3" imgW="1218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2762250"/>
                        <a:ext cx="378142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Nadpis 1"/>
          <p:cNvSpPr>
            <a:spLocks noGrp="1"/>
          </p:cNvSpPr>
          <p:nvPr>
            <p:ph type="ctrTitle"/>
          </p:nvPr>
        </p:nvSpPr>
        <p:spPr>
          <a:xfrm>
            <a:off x="0" y="1"/>
            <a:ext cx="9144000" cy="620688"/>
          </a:xfrm>
        </p:spPr>
        <p:txBody>
          <a:bodyPr>
            <a:noAutofit/>
          </a:bodyPr>
          <a:lstStyle/>
          <a:p>
            <a:r>
              <a:rPr lang="en-GB" sz="3600" dirty="0"/>
              <a:t>basic terms and quantities</a:t>
            </a:r>
          </a:p>
        </p:txBody>
      </p:sp>
      <p:cxnSp>
        <p:nvCxnSpPr>
          <p:cNvPr id="8" name="Rovná spojovacia šípka 7"/>
          <p:cNvCxnSpPr/>
          <p:nvPr/>
        </p:nvCxnSpPr>
        <p:spPr>
          <a:xfrm>
            <a:off x="3491880" y="5819934"/>
            <a:ext cx="0" cy="79216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ovná spojovacia šípka 9"/>
          <p:cNvCxnSpPr/>
          <p:nvPr/>
        </p:nvCxnSpPr>
        <p:spPr>
          <a:xfrm>
            <a:off x="5874019" y="5870408"/>
            <a:ext cx="0" cy="79216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Obrázo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293096"/>
            <a:ext cx="2027973" cy="1577312"/>
          </a:xfrm>
          <a:prstGeom prst="rect">
            <a:avLst/>
          </a:prstGeom>
        </p:spPr>
      </p:pic>
      <p:sp>
        <p:nvSpPr>
          <p:cNvPr id="4" name="BlokTextu 3"/>
          <p:cNvSpPr txBox="1"/>
          <p:nvPr/>
        </p:nvSpPr>
        <p:spPr>
          <a:xfrm>
            <a:off x="4192840" y="4896604"/>
            <a:ext cx="529312" cy="923330"/>
          </a:xfrm>
          <a:prstGeom prst="rect">
            <a:avLst/>
          </a:prstGeom>
          <a:noFill/>
        </p:spPr>
        <p:txBody>
          <a:bodyPr wrap="none" rtlCol="0">
            <a:spAutoFit/>
          </a:bodyPr>
          <a:lstStyle/>
          <a:p>
            <a:r>
              <a:rPr lang="sk-SK" sz="5400" dirty="0"/>
              <a:t>≠</a:t>
            </a:r>
          </a:p>
        </p:txBody>
      </p:sp>
      <p:pic>
        <p:nvPicPr>
          <p:cNvPr id="6" name="Picture 5">
            <a:extLst>
              <a:ext uri="{FF2B5EF4-FFF2-40B4-BE49-F238E27FC236}">
                <a16:creationId xmlns:a16="http://schemas.microsoft.com/office/drawing/2014/main" id="{12AA358E-9C09-4998-BA16-2D9C846A4C24}"/>
              </a:ext>
            </a:extLst>
          </p:cNvPr>
          <p:cNvPicPr>
            <a:picLocks noChangeAspect="1"/>
          </p:cNvPicPr>
          <p:nvPr/>
        </p:nvPicPr>
        <p:blipFill>
          <a:blip r:embed="rId6"/>
          <a:stretch>
            <a:fillRect/>
          </a:stretch>
        </p:blipFill>
        <p:spPr>
          <a:xfrm>
            <a:off x="2839933" y="5081752"/>
            <a:ext cx="1231863" cy="7092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20688"/>
            <a:ext cx="8715436" cy="6120680"/>
          </a:xfrm>
        </p:spPr>
        <p:txBody>
          <a:bodyPr>
            <a:normAutofit/>
          </a:bodyPr>
          <a:lstStyle/>
          <a:p>
            <a:pPr algn="l"/>
            <a:r>
              <a:rPr lang="en-GB" sz="2800" b="1" dirty="0">
                <a:solidFill>
                  <a:srgbClr val="0000CC"/>
                </a:solidFill>
                <a:latin typeface="Arial" pitchFamily="34" charset="0"/>
                <a:cs typeface="Arial" pitchFamily="34" charset="0"/>
              </a:rPr>
              <a:t>Pressure:</a:t>
            </a:r>
            <a:r>
              <a:rPr lang="en-GB" sz="2800" b="1"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Pressure is the amount of force acting per unit area.</a:t>
            </a:r>
            <a:endParaRPr lang="en-GB" sz="2800" dirty="0">
              <a:solidFill>
                <a:schemeClr val="tx1"/>
              </a:solidFill>
              <a:latin typeface="Arial" pitchFamily="34" charset="0"/>
              <a:cs typeface="Arial" pitchFamily="34" charset="0"/>
            </a:endParaRP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sk-SK" sz="2800" dirty="0">
                <a:solidFill>
                  <a:schemeClr val="tx1"/>
                </a:solidFill>
                <a:latin typeface="Arial" pitchFamily="34" charset="0"/>
                <a:cs typeface="Arial" pitchFamily="34" charset="0"/>
              </a:rPr>
              <a:t>w</a:t>
            </a:r>
            <a:r>
              <a:rPr lang="en-GB" sz="2800" dirty="0">
                <a:solidFill>
                  <a:schemeClr val="tx1"/>
                </a:solidFill>
                <a:latin typeface="Arial" pitchFamily="34" charset="0"/>
                <a:cs typeface="Arial" pitchFamily="34" charset="0"/>
              </a:rPr>
              <a:t>here</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 F </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size of normal force [N] and</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 </a:t>
            </a:r>
            <a:r>
              <a:rPr lang="sk-SK" sz="2800" dirty="0">
                <a:solidFill>
                  <a:schemeClr val="tx1"/>
                </a:solidFill>
                <a:latin typeface="Arial" pitchFamily="34" charset="0"/>
                <a:cs typeface="Arial" pitchFamily="34" charset="0"/>
              </a:rPr>
              <a:t>a</a:t>
            </a:r>
            <a:r>
              <a:rPr lang="en-GB" sz="2800" dirty="0">
                <a:solidFill>
                  <a:schemeClr val="tx1"/>
                </a:solidFill>
                <a:latin typeface="Arial" pitchFamily="34" charset="0"/>
                <a:cs typeface="Arial" pitchFamily="34" charset="0"/>
              </a:rPr>
              <a:t> </a:t>
            </a:r>
            <a:r>
              <a:rPr lang="sk-SK" sz="2800" dirty="0">
                <a:solidFill>
                  <a:schemeClr val="tx1"/>
                </a:solidFill>
                <a:latin typeface="Arial" pitchFamily="34" charset="0"/>
                <a:cs typeface="Arial" pitchFamily="34" charset="0"/>
              </a:rPr>
              <a:t> </a:t>
            </a:r>
            <a:r>
              <a:rPr lang="en-GB" sz="2800" dirty="0">
                <a:solidFill>
                  <a:schemeClr val="tx1"/>
                </a:solidFill>
                <a:latin typeface="Arial" pitchFamily="34" charset="0"/>
                <a:cs typeface="Arial" pitchFamily="34" charset="0"/>
              </a:rPr>
              <a:t>is the </a:t>
            </a:r>
          </a:p>
          <a:p>
            <a:pPr algn="l"/>
            <a:r>
              <a:rPr lang="en-US" sz="2800" dirty="0">
                <a:solidFill>
                  <a:schemeClr val="tx1"/>
                </a:solidFill>
                <a:latin typeface="Arial" pitchFamily="34" charset="0"/>
                <a:cs typeface="Arial" pitchFamily="34" charset="0"/>
              </a:rPr>
              <a:t>area of the surface on contact</a:t>
            </a:r>
            <a:r>
              <a:rPr lang="en-GB" sz="2800" dirty="0">
                <a:solidFill>
                  <a:schemeClr val="tx1"/>
                </a:solidFill>
                <a:latin typeface="Arial" pitchFamily="34" charset="0"/>
                <a:cs typeface="Arial" pitchFamily="34" charset="0"/>
              </a:rPr>
              <a:t> [m</a:t>
            </a:r>
            <a:r>
              <a:rPr lang="en-GB" sz="2800" baseline="30000" dirty="0">
                <a:solidFill>
                  <a:schemeClr val="tx1"/>
                </a:solidFill>
                <a:latin typeface="Arial" pitchFamily="34" charset="0"/>
                <a:cs typeface="Arial" pitchFamily="34" charset="0"/>
              </a:rPr>
              <a:t>2</a:t>
            </a:r>
            <a:r>
              <a:rPr lang="en-GB" sz="2800" dirty="0">
                <a:solidFill>
                  <a:schemeClr val="tx1"/>
                </a:solidFill>
                <a:latin typeface="Arial" pitchFamily="34" charset="0"/>
                <a:cs typeface="Arial" pitchFamily="34" charset="0"/>
              </a:rPr>
              <a:t>].</a:t>
            </a:r>
          </a:p>
          <a:p>
            <a:pPr algn="l"/>
            <a:r>
              <a:rPr lang="en-GB" sz="2800" dirty="0">
                <a:solidFill>
                  <a:schemeClr val="tx1"/>
                </a:solidFill>
                <a:latin typeface="Arial" pitchFamily="34" charset="0"/>
                <a:cs typeface="Arial" pitchFamily="34" charset="0"/>
              </a:rPr>
              <a:t>Unit is </a:t>
            </a:r>
            <a:r>
              <a:rPr lang="en-GB" sz="2800" dirty="0" err="1">
                <a:solidFill>
                  <a:schemeClr val="tx1"/>
                </a:solidFill>
                <a:latin typeface="Arial" pitchFamily="34" charset="0"/>
                <a:cs typeface="Arial" pitchFamily="34" charset="0"/>
              </a:rPr>
              <a:t>pascal</a:t>
            </a:r>
            <a:r>
              <a:rPr lang="en-GB" sz="2800" dirty="0">
                <a:solidFill>
                  <a:schemeClr val="tx1"/>
                </a:solidFill>
                <a:latin typeface="Arial" pitchFamily="34" charset="0"/>
                <a:cs typeface="Arial" pitchFamily="34" charset="0"/>
              </a:rPr>
              <a:t> [Pa] = [N</a:t>
            </a:r>
            <a:r>
              <a:rPr lang="en-GB" sz="2800" dirty="0">
                <a:solidFill>
                  <a:schemeClr val="tx1"/>
                </a:solidFill>
                <a:latin typeface="Arial" pitchFamily="34" charset="0"/>
                <a:cs typeface="Arial" pitchFamily="34" charset="0"/>
                <a:sym typeface="Symbol"/>
              </a:rPr>
              <a:t>/m</a:t>
            </a:r>
            <a:r>
              <a:rPr lang="en-GB" sz="2800" baseline="30000" dirty="0">
                <a:solidFill>
                  <a:schemeClr val="tx1"/>
                </a:solidFill>
                <a:latin typeface="Arial" pitchFamily="34" charset="0"/>
                <a:cs typeface="Arial" pitchFamily="34" charset="0"/>
                <a:sym typeface="Symbol"/>
              </a:rPr>
              <a:t>2</a:t>
            </a:r>
            <a:r>
              <a:rPr lang="en-GB" sz="2800" dirty="0">
                <a:solidFill>
                  <a:schemeClr val="tx1"/>
                </a:solidFill>
                <a:latin typeface="Arial" pitchFamily="34" charset="0"/>
                <a:cs typeface="Arial" pitchFamily="34" charset="0"/>
              </a:rPr>
              <a:t>] = [kg</a:t>
            </a:r>
            <a:r>
              <a:rPr lang="en-GB" sz="2800" dirty="0">
                <a:solidFill>
                  <a:schemeClr val="tx1"/>
                </a:solidFill>
                <a:latin typeface="Arial" pitchFamily="34" charset="0"/>
                <a:cs typeface="Arial" pitchFamily="34" charset="0"/>
                <a:sym typeface="Symbol"/>
              </a:rPr>
              <a:t> s</a:t>
            </a:r>
            <a:r>
              <a:rPr lang="en-GB" sz="2800" baseline="30000" dirty="0">
                <a:solidFill>
                  <a:schemeClr val="tx1"/>
                </a:solidFill>
                <a:latin typeface="Arial" pitchFamily="34" charset="0"/>
                <a:cs typeface="Arial" pitchFamily="34" charset="0"/>
                <a:sym typeface="Symbol"/>
              </a:rPr>
              <a:t>-2</a:t>
            </a:r>
            <a:r>
              <a:rPr lang="en-GB" sz="2800" dirty="0">
                <a:solidFill>
                  <a:schemeClr val="tx1"/>
                </a:solidFill>
                <a:latin typeface="Arial" pitchFamily="34" charset="0"/>
                <a:cs typeface="Arial" pitchFamily="34" charset="0"/>
                <a:sym typeface="Symbol"/>
              </a:rPr>
              <a:t>m</a:t>
            </a:r>
            <a:r>
              <a:rPr lang="en-GB" sz="2800" baseline="30000" dirty="0">
                <a:solidFill>
                  <a:schemeClr val="tx1"/>
                </a:solidFill>
                <a:latin typeface="Arial" pitchFamily="34" charset="0"/>
                <a:cs typeface="Arial" pitchFamily="34" charset="0"/>
                <a:sym typeface="Symbol"/>
              </a:rPr>
              <a:t>-1</a:t>
            </a:r>
            <a:r>
              <a:rPr lang="en-GB" sz="2800" dirty="0">
                <a:solidFill>
                  <a:schemeClr val="tx1"/>
                </a:solidFill>
                <a:latin typeface="Arial" pitchFamily="34" charset="0"/>
                <a:cs typeface="Arial" pitchFamily="34" charset="0"/>
              </a:rPr>
              <a:t>].</a:t>
            </a:r>
          </a:p>
          <a:p>
            <a:pPr algn="l"/>
            <a:r>
              <a:rPr lang="en-GB" sz="2800" dirty="0">
                <a:solidFill>
                  <a:schemeClr val="tx1"/>
                </a:solidFill>
                <a:latin typeface="Arial" pitchFamily="34" charset="0"/>
                <a:cs typeface="Arial" pitchFamily="34" charset="0"/>
              </a:rPr>
              <a:t>Old unit was bar (1 bar = 100 000 Pa).</a:t>
            </a:r>
          </a:p>
          <a:p>
            <a:pPr algn="l"/>
            <a:r>
              <a:rPr lang="en-GB" sz="2800" dirty="0">
                <a:solidFill>
                  <a:schemeClr val="tx1"/>
                </a:solidFill>
                <a:latin typeface="Arial" pitchFamily="34" charset="0"/>
                <a:cs typeface="Arial" pitchFamily="34" charset="0"/>
              </a:rPr>
              <a:t>It is a scalar quantity.</a:t>
            </a:r>
          </a:p>
          <a:p>
            <a:pPr algn="l"/>
            <a:endParaRPr lang="en-GB" sz="1600" dirty="0">
              <a:solidFill>
                <a:schemeClr val="tx1"/>
              </a:solidFill>
              <a:latin typeface="Arial" pitchFamily="34" charset="0"/>
              <a:cs typeface="Arial" pitchFamily="34" charset="0"/>
            </a:endParaRPr>
          </a:p>
          <a:p>
            <a:pPr algn="l"/>
            <a:r>
              <a:rPr lang="en-GB" sz="2000" dirty="0">
                <a:solidFill>
                  <a:schemeClr val="tx1"/>
                </a:solidFill>
                <a:latin typeface="Arial" pitchFamily="34" charset="0"/>
                <a:cs typeface="Arial" pitchFamily="34" charset="0"/>
              </a:rPr>
              <a:t>Comment: In some physical applications, pressure can be connected </a:t>
            </a:r>
          </a:p>
          <a:p>
            <a:pPr algn="l"/>
            <a:r>
              <a:rPr lang="en-GB" sz="2000" dirty="0">
                <a:solidFill>
                  <a:schemeClr val="tx1"/>
                </a:solidFill>
                <a:latin typeface="Arial" pitchFamily="34" charset="0"/>
                <a:cs typeface="Arial" pitchFamily="34" charset="0"/>
              </a:rPr>
              <a:t>                  with the direction of the acting force, we speak then about</a:t>
            </a:r>
          </a:p>
          <a:p>
            <a:pPr algn="l"/>
            <a:r>
              <a:rPr lang="en-GB" sz="2000" dirty="0">
                <a:solidFill>
                  <a:schemeClr val="tx1"/>
                </a:solidFill>
                <a:latin typeface="Arial" pitchFamily="34" charset="0"/>
                <a:cs typeface="Arial" pitchFamily="34" charset="0"/>
              </a:rPr>
              <a:t>                  tensors of strain and stress</a:t>
            </a:r>
          </a:p>
        </p:txBody>
      </p:sp>
      <p:sp>
        <p:nvSpPr>
          <p:cNvPr id="8"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144387" name="Object 11"/>
          <p:cNvGraphicFramePr>
            <a:graphicFrameLocks noChangeAspect="1"/>
          </p:cNvGraphicFramePr>
          <p:nvPr>
            <p:extLst>
              <p:ext uri="{D42A27DB-BD31-4B8C-83A1-F6EECF244321}">
                <p14:modId xmlns:p14="http://schemas.microsoft.com/office/powerpoint/2010/main" val="2220377146"/>
              </p:ext>
            </p:extLst>
          </p:nvPr>
        </p:nvGraphicFramePr>
        <p:xfrm>
          <a:off x="755576" y="1556792"/>
          <a:ext cx="1752600" cy="1174750"/>
        </p:xfrm>
        <a:graphic>
          <a:graphicData uri="http://schemas.openxmlformats.org/presentationml/2006/ole">
            <mc:AlternateContent xmlns:mc="http://schemas.openxmlformats.org/markup-compatibility/2006">
              <mc:Choice xmlns:v="urn:schemas-microsoft-com:vml" Requires="v">
                <p:oleObj spid="_x0000_s6158" name="Equation" r:id="rId3" imgW="698400" imgH="469800" progId="Equation.DSMT4">
                  <p:embed/>
                </p:oleObj>
              </mc:Choice>
              <mc:Fallback>
                <p:oleObj name="Equation" r:id="rId3" imgW="698400" imgH="469800" progId="Equation.DSMT4">
                  <p:embed/>
                  <p:pic>
                    <p:nvPicPr>
                      <p:cNvPr id="0" name="Object 11"/>
                      <p:cNvPicPr>
                        <a:picLocks noChangeAspect="1" noChangeArrowheads="1"/>
                      </p:cNvPicPr>
                      <p:nvPr/>
                    </p:nvPicPr>
                    <p:blipFill>
                      <a:blip r:embed="rId4"/>
                      <a:srcRect/>
                      <a:stretch>
                        <a:fillRect/>
                      </a:stretch>
                    </p:blipFill>
                    <p:spPr bwMode="auto">
                      <a:xfrm>
                        <a:off x="755576" y="1556792"/>
                        <a:ext cx="17526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3816424"/>
          </a:xfrm>
        </p:spPr>
        <p:txBody>
          <a:bodyPr>
            <a:normAutofit lnSpcReduction="10000"/>
          </a:bodyPr>
          <a:lstStyle/>
          <a:p>
            <a:pPr algn="l"/>
            <a:r>
              <a:rPr lang="en-GB" sz="2800" b="1" dirty="0">
                <a:solidFill>
                  <a:srgbClr val="0000CC"/>
                </a:solidFill>
                <a:latin typeface="Arial" pitchFamily="34" charset="0"/>
                <a:cs typeface="Arial" pitchFamily="34" charset="0"/>
              </a:rPr>
              <a:t>Mechanical work:</a:t>
            </a:r>
            <a:endParaRPr lang="en-GB" sz="2800" b="1"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In mechanics, a force is said to do work </a:t>
            </a:r>
            <a:r>
              <a:rPr lang="sk-SK" sz="2800" dirty="0">
                <a:solidFill>
                  <a:schemeClr val="tx1"/>
                </a:solidFill>
                <a:latin typeface="Arial" pitchFamily="34" charset="0"/>
                <a:cs typeface="Arial" pitchFamily="34" charset="0"/>
              </a:rPr>
              <a:t> W  </a:t>
            </a:r>
            <a:r>
              <a:rPr lang="en-US" sz="2800" dirty="0">
                <a:solidFill>
                  <a:schemeClr val="tx1"/>
                </a:solidFill>
                <a:latin typeface="Arial" pitchFamily="34" charset="0"/>
                <a:cs typeface="Arial" pitchFamily="34" charset="0"/>
              </a:rPr>
              <a:t>if, when acting on a body, there is a displacement of the point of application in the direction of the force.</a:t>
            </a:r>
          </a:p>
          <a:p>
            <a:pPr algn="l"/>
            <a:r>
              <a:rPr lang="en-GB" sz="2800" dirty="0">
                <a:solidFill>
                  <a:schemeClr val="tx1"/>
                </a:solidFill>
                <a:latin typeface="Arial" pitchFamily="34" charset="0"/>
                <a:cs typeface="Arial" pitchFamily="34" charset="0"/>
              </a:rPr>
              <a:t>It size is given by the product of force and distance.</a:t>
            </a:r>
          </a:p>
          <a:p>
            <a:pPr algn="l"/>
            <a:r>
              <a:rPr lang="en-GB" sz="2800" dirty="0">
                <a:solidFill>
                  <a:schemeClr val="tx1"/>
                </a:solidFill>
                <a:latin typeface="Arial" pitchFamily="34" charset="0"/>
                <a:cs typeface="Arial" pitchFamily="34" charset="0"/>
              </a:rPr>
              <a:t>Unit of work is joule [J] = [</a:t>
            </a:r>
            <a:r>
              <a:rPr lang="en-GB" sz="2800" dirty="0" err="1">
                <a:solidFill>
                  <a:schemeClr val="tx1"/>
                </a:solidFill>
                <a:latin typeface="Arial" pitchFamily="34" charset="0"/>
                <a:cs typeface="Arial" pitchFamily="34" charset="0"/>
              </a:rPr>
              <a:t>N</a:t>
            </a:r>
            <a:r>
              <a:rPr lang="en-GB" sz="2800" dirty="0" err="1">
                <a:solidFill>
                  <a:schemeClr val="tx1"/>
                </a:solidFill>
                <a:latin typeface="Arial" pitchFamily="34" charset="0"/>
                <a:cs typeface="Arial" pitchFamily="34" charset="0"/>
                <a:sym typeface="Symbol"/>
              </a:rPr>
              <a:t>m</a:t>
            </a:r>
            <a:r>
              <a:rPr lang="en-GB" sz="2800" dirty="0">
                <a:solidFill>
                  <a:schemeClr val="tx1"/>
                </a:solidFill>
                <a:latin typeface="Arial" pitchFamily="34" charset="0"/>
                <a:cs typeface="Arial" pitchFamily="34" charset="0"/>
              </a:rPr>
              <a:t>] = [kg</a:t>
            </a:r>
            <a:r>
              <a:rPr lang="en-GB" sz="2800" dirty="0">
                <a:solidFill>
                  <a:schemeClr val="tx1"/>
                </a:solidFill>
                <a:latin typeface="Arial" pitchFamily="34" charset="0"/>
                <a:cs typeface="Arial" pitchFamily="34" charset="0"/>
                <a:sym typeface="Symbol"/>
              </a:rPr>
              <a:t>m</a:t>
            </a:r>
            <a:r>
              <a:rPr lang="en-GB" sz="2800" baseline="30000" dirty="0">
                <a:solidFill>
                  <a:schemeClr val="tx1"/>
                </a:solidFill>
                <a:latin typeface="Arial" pitchFamily="34" charset="0"/>
                <a:cs typeface="Arial" pitchFamily="34" charset="0"/>
                <a:sym typeface="Symbol"/>
              </a:rPr>
              <a:t>2</a:t>
            </a:r>
            <a:r>
              <a:rPr lang="en-GB" sz="2800" dirty="0">
                <a:solidFill>
                  <a:schemeClr val="tx1"/>
                </a:solidFill>
                <a:latin typeface="Arial" pitchFamily="34" charset="0"/>
                <a:cs typeface="Arial" pitchFamily="34" charset="0"/>
                <a:sym typeface="Symbol"/>
              </a:rPr>
              <a:t>s</a:t>
            </a:r>
            <a:r>
              <a:rPr lang="en-GB" sz="2800" baseline="30000" dirty="0">
                <a:solidFill>
                  <a:schemeClr val="tx1"/>
                </a:solidFill>
                <a:latin typeface="Arial" pitchFamily="34" charset="0"/>
                <a:cs typeface="Arial" pitchFamily="34" charset="0"/>
                <a:sym typeface="Symbol"/>
              </a:rPr>
              <a:t>-2</a:t>
            </a:r>
            <a:r>
              <a:rPr lang="en-GB" sz="2800" dirty="0">
                <a:solidFill>
                  <a:schemeClr val="tx1"/>
                </a:solidFill>
                <a:latin typeface="Arial" pitchFamily="34" charset="0"/>
                <a:cs typeface="Arial" pitchFamily="34" charset="0"/>
              </a:rPr>
              <a:t>].</a:t>
            </a:r>
          </a:p>
          <a:p>
            <a:pPr algn="l"/>
            <a:r>
              <a:rPr lang="en-GB" sz="2800" dirty="0">
                <a:solidFill>
                  <a:schemeClr val="tx1"/>
                </a:solidFill>
                <a:latin typeface="Arial" pitchFamily="34" charset="0"/>
                <a:cs typeface="Arial" pitchFamily="34" charset="0"/>
              </a:rPr>
              <a:t>Mathematically it is a scalar product of force and distance (vectors):</a:t>
            </a: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6" name="Object 11"/>
          <p:cNvGraphicFramePr>
            <a:graphicFrameLocks noChangeAspect="1"/>
          </p:cNvGraphicFramePr>
          <p:nvPr/>
        </p:nvGraphicFramePr>
        <p:xfrm>
          <a:off x="3155950" y="4324350"/>
          <a:ext cx="1463675" cy="476250"/>
        </p:xfrm>
        <a:graphic>
          <a:graphicData uri="http://schemas.openxmlformats.org/presentationml/2006/ole">
            <mc:AlternateContent xmlns:mc="http://schemas.openxmlformats.org/markup-compatibility/2006">
              <mc:Choice xmlns:v="urn:schemas-microsoft-com:vml" Requires="v">
                <p:oleObj spid="_x0000_s7194" name="Rovnica" r:id="rId3" imgW="583920" imgH="190440" progId="Equation.3">
                  <p:embed/>
                </p:oleObj>
              </mc:Choice>
              <mc:Fallback>
                <p:oleObj name="Rovnica" r:id="rId3" imgW="583920" imgH="19044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4324350"/>
                        <a:ext cx="14636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p:cNvGraphicFramePr>
            <a:graphicFrameLocks noChangeAspect="1"/>
          </p:cNvGraphicFramePr>
          <p:nvPr>
            <p:extLst>
              <p:ext uri="{D42A27DB-BD31-4B8C-83A1-F6EECF244321}">
                <p14:modId xmlns:p14="http://schemas.microsoft.com/office/powerpoint/2010/main" val="1043554005"/>
              </p:ext>
            </p:extLst>
          </p:nvPr>
        </p:nvGraphicFramePr>
        <p:xfrm>
          <a:off x="579438" y="5443196"/>
          <a:ext cx="4351415" cy="700429"/>
        </p:xfrm>
        <a:graphic>
          <a:graphicData uri="http://schemas.openxmlformats.org/presentationml/2006/ole">
            <mc:AlternateContent xmlns:mc="http://schemas.openxmlformats.org/markup-compatibility/2006">
              <mc:Choice xmlns:v="urn:schemas-microsoft-com:vml" Requires="v">
                <p:oleObj spid="_x0000_s7195" name="Rovnica" r:id="rId5" imgW="1574640" imgH="253800" progId="Equation.3">
                  <p:embed/>
                </p:oleObj>
              </mc:Choice>
              <mc:Fallback>
                <p:oleObj name="Rovnica" r:id="rId5" imgW="1574640" imgH="2538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38" y="5443196"/>
                        <a:ext cx="4351415" cy="700429"/>
                      </a:xfrm>
                      <a:prstGeom prst="rect">
                        <a:avLst/>
                      </a:prstGeom>
                      <a:noFill/>
                    </p:spPr>
                  </p:pic>
                </p:oleObj>
              </mc:Fallback>
            </mc:AlternateContent>
          </a:graphicData>
        </a:graphic>
      </p:graphicFrame>
      <p:sp>
        <p:nvSpPr>
          <p:cNvPr id="8" name="BlokTextu 4"/>
          <p:cNvSpPr txBox="1">
            <a:spLocks noChangeArrowheads="1"/>
          </p:cNvSpPr>
          <p:nvPr/>
        </p:nvSpPr>
        <p:spPr bwMode="auto">
          <a:xfrm>
            <a:off x="179660" y="4940796"/>
            <a:ext cx="8353425" cy="461665"/>
          </a:xfrm>
          <a:prstGeom prst="rect">
            <a:avLst/>
          </a:prstGeom>
          <a:noFill/>
          <a:ln w="9525">
            <a:noFill/>
            <a:miter lim="800000"/>
            <a:headEnd/>
            <a:tailEnd/>
          </a:ln>
        </p:spPr>
        <p:txBody>
          <a:bodyPr>
            <a:spAutoFit/>
          </a:bodyPr>
          <a:lstStyle/>
          <a:p>
            <a:r>
              <a:rPr lang="en-US" sz="2400" dirty="0">
                <a:latin typeface="Arial" pitchFamily="34" charset="0"/>
                <a:cs typeface="Arial" pitchFamily="34" charset="0"/>
              </a:rPr>
              <a:t>Size of scalar product is given:</a:t>
            </a:r>
            <a:endParaRPr lang="sk-SK" sz="2400" dirty="0">
              <a:latin typeface="Arial" pitchFamily="34" charset="0"/>
              <a:cs typeface="Arial" pitchFamily="34" charset="0"/>
            </a:endParaRPr>
          </a:p>
        </p:txBody>
      </p:sp>
      <p:pic>
        <p:nvPicPr>
          <p:cNvPr id="9" name="Picture 14"/>
          <p:cNvPicPr>
            <a:picLocks noChangeAspect="1" noChangeArrowheads="1"/>
          </p:cNvPicPr>
          <p:nvPr/>
        </p:nvPicPr>
        <p:blipFill>
          <a:blip r:embed="rId7" cstate="print"/>
          <a:srcRect/>
          <a:stretch>
            <a:fillRect/>
          </a:stretch>
        </p:blipFill>
        <p:spPr bwMode="auto">
          <a:xfrm>
            <a:off x="6228184" y="3767318"/>
            <a:ext cx="2232248" cy="1755390"/>
          </a:xfrm>
          <a:prstGeom prst="rect">
            <a:avLst/>
          </a:prstGeom>
          <a:noFill/>
          <a:ln w="9525">
            <a:noFill/>
            <a:miter lim="800000"/>
            <a:headEnd/>
            <a:tailEnd/>
          </a:ln>
        </p:spPr>
      </p:pic>
      <p:sp>
        <p:nvSpPr>
          <p:cNvPr id="11" name="BlokTextu 4"/>
          <p:cNvSpPr txBox="1">
            <a:spLocks noChangeArrowheads="1"/>
          </p:cNvSpPr>
          <p:nvPr/>
        </p:nvSpPr>
        <p:spPr bwMode="auto">
          <a:xfrm>
            <a:off x="251520" y="6165304"/>
            <a:ext cx="8353425" cy="523220"/>
          </a:xfrm>
          <a:prstGeom prst="rect">
            <a:avLst/>
          </a:prstGeom>
          <a:noFill/>
          <a:ln w="9525">
            <a:noFill/>
            <a:miter lim="800000"/>
            <a:headEnd/>
            <a:tailEnd/>
          </a:ln>
        </p:spPr>
        <p:txBody>
          <a:bodyPr>
            <a:spAutoFit/>
          </a:bodyPr>
          <a:lstStyle/>
          <a:p>
            <a:r>
              <a:rPr lang="en-GB" sz="2800" dirty="0">
                <a:latin typeface="Arial" pitchFamily="34" charset="0"/>
                <a:cs typeface="Arial" pitchFamily="34" charset="0"/>
              </a:rPr>
              <a:t>It is a scalar quantity.</a:t>
            </a:r>
          </a:p>
        </p:txBody>
      </p:sp>
      <p:pic>
        <p:nvPicPr>
          <p:cNvPr id="4" name="Picture 3">
            <a:extLst>
              <a:ext uri="{FF2B5EF4-FFF2-40B4-BE49-F238E27FC236}">
                <a16:creationId xmlns:a16="http://schemas.microsoft.com/office/drawing/2014/main" id="{79224475-8EE5-41FD-8095-EC47F9EA3F04}"/>
              </a:ext>
            </a:extLst>
          </p:cNvPr>
          <p:cNvPicPr>
            <a:picLocks noChangeAspect="1"/>
          </p:cNvPicPr>
          <p:nvPr/>
        </p:nvPicPr>
        <p:blipFill>
          <a:blip r:embed="rId8"/>
          <a:stretch>
            <a:fillRect/>
          </a:stretch>
        </p:blipFill>
        <p:spPr>
          <a:xfrm>
            <a:off x="6269088" y="5544068"/>
            <a:ext cx="1938018" cy="114445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5544616"/>
          </a:xfrm>
        </p:spPr>
        <p:txBody>
          <a:bodyPr>
            <a:normAutofit/>
          </a:bodyPr>
          <a:lstStyle/>
          <a:p>
            <a:pPr algn="l"/>
            <a:r>
              <a:rPr lang="en-GB" sz="2800" b="1" dirty="0">
                <a:solidFill>
                  <a:srgbClr val="0000CC"/>
                </a:solidFill>
                <a:latin typeface="Arial" pitchFamily="34" charset="0"/>
                <a:cs typeface="Arial" pitchFamily="34" charset="0"/>
              </a:rPr>
              <a:t>Mechanical work:</a:t>
            </a:r>
            <a:endParaRPr lang="en-GB" sz="2800" b="1" dirty="0">
              <a:solidFill>
                <a:schemeClr val="tx1"/>
              </a:solidFill>
              <a:latin typeface="Arial" pitchFamily="34" charset="0"/>
              <a:cs typeface="Arial" pitchFamily="34" charset="0"/>
            </a:endParaRPr>
          </a:p>
          <a:p>
            <a:pPr algn="l"/>
            <a:r>
              <a:rPr lang="en-US" sz="2400" dirty="0">
                <a:solidFill>
                  <a:schemeClr val="tx1"/>
                </a:solidFill>
                <a:latin typeface="Arial" pitchFamily="34" charset="0"/>
                <a:cs typeface="Arial" pitchFamily="34" charset="0"/>
              </a:rPr>
              <a:t>But what to do, when the trajectory</a:t>
            </a:r>
          </a:p>
          <a:p>
            <a:pPr algn="l"/>
            <a:r>
              <a:rPr lang="en-US" sz="2400" dirty="0">
                <a:solidFill>
                  <a:schemeClr val="tx1"/>
                </a:solidFill>
                <a:latin typeface="Arial" pitchFamily="34" charset="0"/>
                <a:cs typeface="Arial" pitchFamily="34" charset="0"/>
              </a:rPr>
              <a:t>is not straight, but of irregular shape?</a:t>
            </a:r>
          </a:p>
          <a:p>
            <a:pPr algn="l"/>
            <a:r>
              <a:rPr lang="en-US" sz="2400" dirty="0">
                <a:solidFill>
                  <a:schemeClr val="tx1"/>
                </a:solidFill>
                <a:latin typeface="Arial" pitchFamily="34" charset="0"/>
                <a:cs typeface="Arial" pitchFamily="34" charset="0"/>
              </a:rPr>
              <a:t>We can divide it into N small parts</a:t>
            </a:r>
          </a:p>
          <a:p>
            <a:pPr algn="l"/>
            <a:r>
              <a:rPr lang="en-US" sz="2400" dirty="0">
                <a:solidFill>
                  <a:schemeClr val="tx1"/>
                </a:solidFill>
                <a:latin typeface="Arial" pitchFamily="34" charset="0"/>
                <a:cs typeface="Arial" pitchFamily="34" charset="0"/>
              </a:rPr>
              <a:t>and evaluate work for each of them:</a:t>
            </a:r>
          </a:p>
          <a:p>
            <a:pPr algn="l"/>
            <a:endParaRPr lang="en-US" sz="2400" dirty="0">
              <a:solidFill>
                <a:schemeClr val="tx1"/>
              </a:solidFill>
              <a:latin typeface="Arial" pitchFamily="34" charset="0"/>
              <a:cs typeface="Arial" pitchFamily="34" charset="0"/>
            </a:endParaRPr>
          </a:p>
          <a:p>
            <a:pPr algn="l"/>
            <a:endParaRPr lang="en-US" sz="2400" dirty="0">
              <a:solidFill>
                <a:schemeClr val="tx1"/>
              </a:solidFill>
              <a:latin typeface="Arial" pitchFamily="34" charset="0"/>
              <a:cs typeface="Arial" pitchFamily="34" charset="0"/>
            </a:endParaRPr>
          </a:p>
          <a:p>
            <a:pPr algn="l"/>
            <a:endParaRPr lang="en-US" sz="2400" dirty="0">
              <a:solidFill>
                <a:schemeClr val="tx1"/>
              </a:solidFill>
              <a:latin typeface="Arial" pitchFamily="34" charset="0"/>
              <a:cs typeface="Arial" pitchFamily="34" charset="0"/>
            </a:endParaRPr>
          </a:p>
          <a:p>
            <a:pPr algn="l"/>
            <a:r>
              <a:rPr lang="en-US" sz="2400" dirty="0">
                <a:solidFill>
                  <a:schemeClr val="tx1"/>
                </a:solidFill>
                <a:latin typeface="Arial" pitchFamily="34" charset="0"/>
                <a:cs typeface="Arial" pitchFamily="34" charset="0"/>
              </a:rPr>
              <a:t>… and when the size of these small parts will be very small…?</a:t>
            </a:r>
          </a:p>
          <a:p>
            <a:pPr algn="l"/>
            <a:endParaRPr lang="en-GB" sz="2400" dirty="0">
              <a:solidFill>
                <a:schemeClr val="tx1"/>
              </a:solidFill>
              <a:latin typeface="Arial" pitchFamily="34" charset="0"/>
              <a:cs typeface="Arial" pitchFamily="34" charset="0"/>
            </a:endParaRPr>
          </a:p>
          <a:p>
            <a:pPr algn="l"/>
            <a:r>
              <a:rPr lang="en-GB" sz="2400" dirty="0">
                <a:solidFill>
                  <a:schemeClr val="tx1"/>
                </a:solidFill>
                <a:latin typeface="Arial" pitchFamily="34" charset="0"/>
                <a:cs typeface="Arial" pitchFamily="34" charset="0"/>
              </a:rPr>
              <a:t>                                where  </a:t>
            </a:r>
            <a:r>
              <a:rPr lang="en-GB" sz="2400" b="1" dirty="0">
                <a:solidFill>
                  <a:schemeClr val="tx1"/>
                </a:solidFill>
                <a:latin typeface="Arial" pitchFamily="34" charset="0"/>
                <a:cs typeface="Arial" pitchFamily="34" charset="0"/>
              </a:rPr>
              <a:t> </a:t>
            </a:r>
            <a:r>
              <a:rPr lang="en-GB" sz="2400" dirty="0">
                <a:solidFill>
                  <a:schemeClr val="tx1"/>
                </a:solidFill>
                <a:latin typeface="Arial" pitchFamily="34" charset="0"/>
                <a:cs typeface="Arial" pitchFamily="34" charset="0"/>
              </a:rPr>
              <a:t> is the path and </a:t>
            </a:r>
            <a:r>
              <a:rPr lang="en-GB" sz="2400" b="1" dirty="0">
                <a:solidFill>
                  <a:schemeClr val="tx1"/>
                </a:solidFill>
                <a:latin typeface="Arial" pitchFamily="34" charset="0"/>
                <a:cs typeface="Arial" pitchFamily="34" charset="0"/>
              </a:rPr>
              <a:t>   </a:t>
            </a:r>
            <a:r>
              <a:rPr lang="en-GB" sz="2400" dirty="0">
                <a:solidFill>
                  <a:schemeClr val="tx1"/>
                </a:solidFill>
                <a:latin typeface="Arial" pitchFamily="34" charset="0"/>
                <a:cs typeface="Arial" pitchFamily="34" charset="0"/>
              </a:rPr>
              <a:t>   its differential</a:t>
            </a:r>
          </a:p>
          <a:p>
            <a:pPr algn="l"/>
            <a:r>
              <a:rPr lang="en-GB" sz="2400" dirty="0">
                <a:solidFill>
                  <a:schemeClr val="tx1"/>
                </a:solidFill>
                <a:latin typeface="Arial" pitchFamily="34" charset="0"/>
                <a:cs typeface="Arial" pitchFamily="34" charset="0"/>
              </a:rPr>
              <a:t>						      (very small part).</a:t>
            </a: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pic>
        <p:nvPicPr>
          <p:cNvPr id="11" name="Picture 14"/>
          <p:cNvPicPr>
            <a:picLocks noChangeAspect="1" noChangeArrowheads="1"/>
          </p:cNvPicPr>
          <p:nvPr/>
        </p:nvPicPr>
        <p:blipFill>
          <a:blip r:embed="rId3" cstate="print"/>
          <a:srcRect/>
          <a:stretch>
            <a:fillRect/>
          </a:stretch>
        </p:blipFill>
        <p:spPr bwMode="auto">
          <a:xfrm>
            <a:off x="6156325" y="2492375"/>
            <a:ext cx="2406650" cy="1247775"/>
          </a:xfrm>
          <a:prstGeom prst="rect">
            <a:avLst/>
          </a:prstGeom>
          <a:noFill/>
          <a:ln w="9525">
            <a:noFill/>
            <a:miter lim="800000"/>
            <a:headEnd/>
            <a:tailEnd/>
          </a:ln>
        </p:spPr>
      </p:pic>
      <p:pic>
        <p:nvPicPr>
          <p:cNvPr id="12" name="Picture 13"/>
          <p:cNvPicPr>
            <a:picLocks noChangeAspect="1" noChangeArrowheads="1"/>
          </p:cNvPicPr>
          <p:nvPr/>
        </p:nvPicPr>
        <p:blipFill>
          <a:blip r:embed="rId4" cstate="print"/>
          <a:srcRect/>
          <a:stretch>
            <a:fillRect/>
          </a:stretch>
        </p:blipFill>
        <p:spPr bwMode="auto">
          <a:xfrm>
            <a:off x="6012160" y="620688"/>
            <a:ext cx="2771800" cy="1691229"/>
          </a:xfrm>
          <a:prstGeom prst="rect">
            <a:avLst/>
          </a:prstGeom>
          <a:noFill/>
          <a:ln w="9525">
            <a:noFill/>
            <a:miter lim="800000"/>
            <a:headEnd/>
            <a:tailEnd/>
          </a:ln>
        </p:spPr>
      </p:pic>
      <p:graphicFrame>
        <p:nvGraphicFramePr>
          <p:cNvPr id="142340" name="Object 8"/>
          <p:cNvGraphicFramePr>
            <a:graphicFrameLocks noChangeAspect="1"/>
          </p:cNvGraphicFramePr>
          <p:nvPr/>
        </p:nvGraphicFramePr>
        <p:xfrm>
          <a:off x="492125" y="2892425"/>
          <a:ext cx="2071688" cy="1143000"/>
        </p:xfrm>
        <a:graphic>
          <a:graphicData uri="http://schemas.openxmlformats.org/presentationml/2006/ole">
            <mc:AlternateContent xmlns:mc="http://schemas.openxmlformats.org/markup-compatibility/2006">
              <mc:Choice xmlns:v="urn:schemas-microsoft-com:vml" Requires="v">
                <p:oleObj spid="_x0000_s8242" name="Rovnica" r:id="rId5" imgW="825480" imgH="457200" progId="Equation.3">
                  <p:embed/>
                </p:oleObj>
              </mc:Choice>
              <mc:Fallback>
                <p:oleObj name="Rovnica" r:id="rId5" imgW="82548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25" y="2892425"/>
                        <a:ext cx="20716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8" name="Object 16"/>
          <p:cNvGraphicFramePr>
            <a:graphicFrameLocks noChangeAspect="1"/>
          </p:cNvGraphicFramePr>
          <p:nvPr>
            <p:extLst>
              <p:ext uri="{D42A27DB-BD31-4B8C-83A1-F6EECF244321}">
                <p14:modId xmlns:p14="http://schemas.microsoft.com/office/powerpoint/2010/main" val="2933560673"/>
              </p:ext>
            </p:extLst>
          </p:nvPr>
        </p:nvGraphicFramePr>
        <p:xfrm>
          <a:off x="798264" y="5129782"/>
          <a:ext cx="1881188" cy="984250"/>
        </p:xfrm>
        <a:graphic>
          <a:graphicData uri="http://schemas.openxmlformats.org/presentationml/2006/ole">
            <mc:AlternateContent xmlns:mc="http://schemas.openxmlformats.org/markup-compatibility/2006">
              <mc:Choice xmlns:v="urn:schemas-microsoft-com:vml" Requires="v">
                <p:oleObj spid="_x0000_s8243" name="Rovnica" r:id="rId7" imgW="749160" imgH="393480" progId="Equation.3">
                  <p:embed/>
                </p:oleObj>
              </mc:Choice>
              <mc:Fallback>
                <p:oleObj name="Rovnica" r:id="rId7" imgW="749160" imgH="39348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264" y="5129782"/>
                        <a:ext cx="1881188"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kt 1"/>
          <p:cNvGraphicFramePr>
            <a:graphicFrameLocks noChangeAspect="1"/>
          </p:cNvGraphicFramePr>
          <p:nvPr>
            <p:extLst>
              <p:ext uri="{D42A27DB-BD31-4B8C-83A1-F6EECF244321}">
                <p14:modId xmlns:p14="http://schemas.microsoft.com/office/powerpoint/2010/main" val="1267370264"/>
              </p:ext>
            </p:extLst>
          </p:nvPr>
        </p:nvGraphicFramePr>
        <p:xfrm>
          <a:off x="3851920" y="5013176"/>
          <a:ext cx="372120" cy="578854"/>
        </p:xfrm>
        <a:graphic>
          <a:graphicData uri="http://schemas.openxmlformats.org/presentationml/2006/ole">
            <mc:AlternateContent xmlns:mc="http://schemas.openxmlformats.org/markup-compatibility/2006">
              <mc:Choice xmlns:v="urn:schemas-microsoft-com:vml" Requires="v">
                <p:oleObj spid="_x0000_s8244" name="Equation" r:id="rId9" imgW="114120" imgH="177480" progId="Equation.DSMT4">
                  <p:embed/>
                </p:oleObj>
              </mc:Choice>
              <mc:Fallback>
                <p:oleObj name="Equation" r:id="rId9" imgW="114120" imgH="177480" progId="Equation.DSMT4">
                  <p:embed/>
                  <p:pic>
                    <p:nvPicPr>
                      <p:cNvPr id="0" name=""/>
                      <p:cNvPicPr/>
                      <p:nvPr/>
                    </p:nvPicPr>
                    <p:blipFill>
                      <a:blip r:embed="rId10"/>
                      <a:stretch>
                        <a:fillRect/>
                      </a:stretch>
                    </p:blipFill>
                    <p:spPr>
                      <a:xfrm>
                        <a:off x="3851920" y="5013176"/>
                        <a:ext cx="372120" cy="578854"/>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716452470"/>
              </p:ext>
            </p:extLst>
          </p:nvPr>
        </p:nvGraphicFramePr>
        <p:xfrm>
          <a:off x="6279852" y="5122923"/>
          <a:ext cx="536122" cy="469107"/>
        </p:xfrm>
        <a:graphic>
          <a:graphicData uri="http://schemas.openxmlformats.org/presentationml/2006/ole">
            <mc:AlternateContent xmlns:mc="http://schemas.openxmlformats.org/markup-compatibility/2006">
              <mc:Choice xmlns:v="urn:schemas-microsoft-com:vml" Requires="v">
                <p:oleObj spid="_x0000_s8245" name="Equation" r:id="rId11" imgW="203040" imgH="177480" progId="Equation.DSMT4">
                  <p:embed/>
                </p:oleObj>
              </mc:Choice>
              <mc:Fallback>
                <p:oleObj name="Equation" r:id="rId11" imgW="203040" imgH="177480" progId="Equation.DSMT4">
                  <p:embed/>
                  <p:pic>
                    <p:nvPicPr>
                      <p:cNvPr id="0" name=""/>
                      <p:cNvPicPr/>
                      <p:nvPr/>
                    </p:nvPicPr>
                    <p:blipFill>
                      <a:blip r:embed="rId12"/>
                      <a:stretch>
                        <a:fillRect/>
                      </a:stretch>
                    </p:blipFill>
                    <p:spPr>
                      <a:xfrm>
                        <a:off x="6279852" y="5122923"/>
                        <a:ext cx="536122" cy="469107"/>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5472608"/>
          </a:xfrm>
        </p:spPr>
        <p:txBody>
          <a:bodyPr>
            <a:normAutofit/>
          </a:bodyPr>
          <a:lstStyle/>
          <a:p>
            <a:pPr algn="l"/>
            <a:r>
              <a:rPr lang="en-GB" sz="2800" b="1" dirty="0">
                <a:solidFill>
                  <a:srgbClr val="0000CC"/>
                </a:solidFill>
                <a:latin typeface="Arial" pitchFamily="34" charset="0"/>
                <a:cs typeface="Arial" pitchFamily="34" charset="0"/>
              </a:rPr>
              <a:t>Power:</a:t>
            </a:r>
            <a:endParaRPr lang="en-GB" sz="2800" b="1"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Power is defined as the rate at which work is done upon an object. Like all rate quantities, power is a time-based quantity.</a:t>
            </a:r>
          </a:p>
          <a:p>
            <a:pPr algn="l"/>
            <a:r>
              <a:rPr lang="en-US" sz="2800" dirty="0">
                <a:solidFill>
                  <a:schemeClr val="tx1"/>
                </a:solidFill>
                <a:latin typeface="Arial" pitchFamily="34" charset="0"/>
                <a:cs typeface="Arial" pitchFamily="34" charset="0"/>
              </a:rPr>
              <a:t>It is evaluated as the ration of work and time:</a:t>
            </a: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where </a:t>
            </a:r>
            <a:r>
              <a:rPr lang="sk-SK" sz="2800" dirty="0">
                <a:solidFill>
                  <a:schemeClr val="tx1"/>
                </a:solidFill>
                <a:latin typeface="Arial" pitchFamily="34" charset="0"/>
                <a:cs typeface="Arial" pitchFamily="34" charset="0"/>
              </a:rPr>
              <a:t>W</a:t>
            </a:r>
            <a:r>
              <a:rPr lang="en-US" sz="2800" dirty="0">
                <a:solidFill>
                  <a:schemeClr val="tx1"/>
                </a:solidFill>
                <a:latin typeface="Arial" pitchFamily="34" charset="0"/>
                <a:cs typeface="Arial" pitchFamily="34" charset="0"/>
              </a:rPr>
              <a:t> is work [J] and t is time [s].</a:t>
            </a:r>
          </a:p>
          <a:p>
            <a:pPr algn="l"/>
            <a:r>
              <a:rPr lang="en-US" sz="2800" dirty="0">
                <a:solidFill>
                  <a:schemeClr val="tx1"/>
                </a:solidFill>
                <a:latin typeface="Arial" pitchFamily="34" charset="0"/>
                <a:cs typeface="Arial" pitchFamily="34" charset="0"/>
              </a:rPr>
              <a:t>Unit of power is watt </a:t>
            </a:r>
            <a:r>
              <a:rPr lang="en-GB" sz="2800" dirty="0">
                <a:solidFill>
                  <a:schemeClr val="tx1"/>
                </a:solidFill>
                <a:latin typeface="Arial" pitchFamily="34" charset="0"/>
                <a:cs typeface="Arial" pitchFamily="34" charset="0"/>
              </a:rPr>
              <a:t>[W] = [J</a:t>
            </a:r>
            <a:r>
              <a:rPr lang="en-GB" sz="2800" dirty="0">
                <a:solidFill>
                  <a:schemeClr val="tx1"/>
                </a:solidFill>
                <a:latin typeface="Arial" pitchFamily="34" charset="0"/>
                <a:cs typeface="Arial" pitchFamily="34" charset="0"/>
                <a:sym typeface="Symbol"/>
              </a:rPr>
              <a:t>s</a:t>
            </a:r>
            <a:r>
              <a:rPr lang="en-GB" sz="2800" baseline="30000" dirty="0">
                <a:solidFill>
                  <a:schemeClr val="tx1"/>
                </a:solidFill>
                <a:latin typeface="Arial" pitchFamily="34" charset="0"/>
                <a:cs typeface="Arial" pitchFamily="34" charset="0"/>
                <a:sym typeface="Symbol"/>
              </a:rPr>
              <a:t>-1</a:t>
            </a:r>
            <a:r>
              <a:rPr lang="en-GB" sz="2800" dirty="0">
                <a:solidFill>
                  <a:schemeClr val="tx1"/>
                </a:solidFill>
                <a:latin typeface="Arial" pitchFamily="34" charset="0"/>
                <a:cs typeface="Arial" pitchFamily="34" charset="0"/>
              </a:rPr>
              <a:t>] = [kg</a:t>
            </a:r>
            <a:r>
              <a:rPr lang="en-GB" sz="2800" dirty="0">
                <a:solidFill>
                  <a:schemeClr val="tx1"/>
                </a:solidFill>
                <a:latin typeface="Arial" pitchFamily="34" charset="0"/>
                <a:cs typeface="Arial" pitchFamily="34" charset="0"/>
                <a:sym typeface="Symbol"/>
              </a:rPr>
              <a:t>m</a:t>
            </a:r>
            <a:r>
              <a:rPr lang="en-GB" sz="2800" baseline="30000" dirty="0">
                <a:solidFill>
                  <a:schemeClr val="tx1"/>
                </a:solidFill>
                <a:latin typeface="Arial" pitchFamily="34" charset="0"/>
                <a:cs typeface="Arial" pitchFamily="34" charset="0"/>
                <a:sym typeface="Symbol"/>
              </a:rPr>
              <a:t>2</a:t>
            </a:r>
            <a:r>
              <a:rPr lang="en-GB" sz="2800" dirty="0">
                <a:solidFill>
                  <a:schemeClr val="tx1"/>
                </a:solidFill>
                <a:latin typeface="Arial" pitchFamily="34" charset="0"/>
                <a:cs typeface="Arial" pitchFamily="34" charset="0"/>
                <a:sym typeface="Symbol"/>
              </a:rPr>
              <a:t>s</a:t>
            </a:r>
            <a:r>
              <a:rPr lang="en-GB" sz="2800" baseline="30000" dirty="0">
                <a:solidFill>
                  <a:schemeClr val="tx1"/>
                </a:solidFill>
                <a:latin typeface="Arial" pitchFamily="34" charset="0"/>
                <a:cs typeface="Arial" pitchFamily="34" charset="0"/>
                <a:sym typeface="Symbol"/>
              </a:rPr>
              <a:t>-3</a:t>
            </a:r>
            <a:r>
              <a:rPr lang="en-GB" sz="2800" dirty="0">
                <a:solidFill>
                  <a:schemeClr val="tx1"/>
                </a:solidFill>
                <a:latin typeface="Arial" pitchFamily="34" charset="0"/>
                <a:cs typeface="Arial" pitchFamily="34" charset="0"/>
              </a:rPr>
              <a:t>].</a:t>
            </a:r>
            <a:endParaRPr lang="en-US" sz="28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It is a scalar quantity.</a:t>
            </a: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6" name="Object 11"/>
          <p:cNvGraphicFramePr>
            <a:graphicFrameLocks noChangeAspect="1"/>
          </p:cNvGraphicFramePr>
          <p:nvPr/>
        </p:nvGraphicFramePr>
        <p:xfrm>
          <a:off x="827584" y="3284984"/>
          <a:ext cx="1368152" cy="1143200"/>
        </p:xfrm>
        <a:graphic>
          <a:graphicData uri="http://schemas.openxmlformats.org/presentationml/2006/ole">
            <mc:AlternateContent xmlns:mc="http://schemas.openxmlformats.org/markup-compatibility/2006">
              <mc:Choice xmlns:v="urn:schemas-microsoft-com:vml" Requires="v">
                <p:oleObj spid="_x0000_s9230" name="Rovnica" r:id="rId3" imgW="469800" imgH="393480" progId="Equation.3">
                  <p:embed/>
                </p:oleObj>
              </mc:Choice>
              <mc:Fallback>
                <p:oleObj name="Rovnica" r:id="rId3" imgW="469800" imgH="393480" progId="Equation.3">
                  <p:embed/>
                  <p:pic>
                    <p:nvPicPr>
                      <p:cNvPr id="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284984"/>
                        <a:ext cx="1368152" cy="1143200"/>
                      </a:xfrm>
                      <a:prstGeom prst="rect">
                        <a:avLst/>
                      </a:prstGeom>
                      <a:noFill/>
                    </p:spPr>
                  </p:pic>
                </p:oleObj>
              </mc:Fallback>
            </mc:AlternateContent>
          </a:graphicData>
        </a:graphic>
      </p:graphicFrame>
    </p:spTree>
    <p:extLst>
      <p:ext uri="{BB962C8B-B14F-4D97-AF65-F5344CB8AC3E}">
        <p14:creationId xmlns:p14="http://schemas.microsoft.com/office/powerpoint/2010/main" val="1361177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22511"/>
          </a:xfrm>
        </p:spPr>
        <p:txBody>
          <a:bodyPr>
            <a:noAutofit/>
          </a:bodyPr>
          <a:lstStyle/>
          <a:p>
            <a:r>
              <a:rPr lang="en-GB" sz="3400" dirty="0"/>
              <a:t>Lecture </a:t>
            </a:r>
            <a:r>
              <a:rPr lang="sk-SK" sz="3400" dirty="0"/>
              <a:t>2</a:t>
            </a:r>
            <a:r>
              <a:rPr lang="en-GB" sz="3400" dirty="0"/>
              <a:t>: </a:t>
            </a:r>
            <a:r>
              <a:rPr lang="sk-SK" sz="3400" dirty="0" err="1"/>
              <a:t>Mechanics</a:t>
            </a:r>
            <a:endParaRPr lang="en-GB" sz="3400" dirty="0"/>
          </a:p>
        </p:txBody>
      </p:sp>
      <p:sp>
        <p:nvSpPr>
          <p:cNvPr id="3" name="Podnadpis 2"/>
          <p:cNvSpPr>
            <a:spLocks noGrp="1"/>
          </p:cNvSpPr>
          <p:nvPr>
            <p:ph type="subTitle" idx="1"/>
          </p:nvPr>
        </p:nvSpPr>
        <p:spPr>
          <a:xfrm>
            <a:off x="389362" y="548680"/>
            <a:ext cx="8748464" cy="6165304"/>
          </a:xfrm>
        </p:spPr>
        <p:txBody>
          <a:bodyPr>
            <a:normAutofit/>
          </a:bodyPr>
          <a:lstStyle/>
          <a:p>
            <a:pPr algn="l"/>
            <a:r>
              <a:rPr lang="en-GB" dirty="0">
                <a:solidFill>
                  <a:srgbClr val="0000CC"/>
                </a:solidFill>
                <a:latin typeface="Arial" pitchFamily="34" charset="0"/>
                <a:cs typeface="Arial" pitchFamily="34" charset="0"/>
              </a:rPr>
              <a:t>Content:</a:t>
            </a:r>
          </a:p>
          <a:p>
            <a:pPr algn="l"/>
            <a:endParaRPr lang="en-GB" sz="1000" dirty="0">
              <a:solidFill>
                <a:schemeClr val="tx1"/>
              </a:solidFill>
              <a:latin typeface="Arial" pitchFamily="34" charset="0"/>
              <a:cs typeface="Arial" pitchFamily="34" charset="0"/>
            </a:endParaRPr>
          </a:p>
          <a:p>
            <a:pPr marL="514350" indent="-514350" algn="l">
              <a:buFontTx/>
              <a:buChar char="-"/>
            </a:pPr>
            <a:r>
              <a:rPr lang="en-GB" sz="2800" dirty="0">
                <a:solidFill>
                  <a:schemeClr val="bg1">
                    <a:lumMod val="65000"/>
                  </a:schemeClr>
                </a:solidFill>
                <a:latin typeface="Arial" pitchFamily="34" charset="0"/>
                <a:cs typeface="Arial" pitchFamily="34" charset="0"/>
              </a:rPr>
              <a:t>basic terms and quantities</a:t>
            </a:r>
          </a:p>
          <a:p>
            <a:pPr marL="514350" indent="-514350" algn="l"/>
            <a:endParaRPr lang="en-GB" sz="500" dirty="0">
              <a:solidFill>
                <a:schemeClr val="bg1">
                  <a:lumMod val="65000"/>
                </a:schemeClr>
              </a:solidFill>
              <a:latin typeface="Arial" pitchFamily="34" charset="0"/>
              <a:cs typeface="Arial" pitchFamily="34" charset="0"/>
            </a:endParaRPr>
          </a:p>
          <a:p>
            <a:pPr marL="514350" indent="-514350" algn="l">
              <a:buFontTx/>
              <a:buChar char="-"/>
            </a:pPr>
            <a:r>
              <a:rPr lang="en-GB" sz="2800" dirty="0">
                <a:solidFill>
                  <a:schemeClr val="bg1">
                    <a:lumMod val="65000"/>
                  </a:schemeClr>
                </a:solidFill>
                <a:latin typeface="Arial" pitchFamily="34" charset="0"/>
                <a:cs typeface="Arial" pitchFamily="34" charset="0"/>
              </a:rPr>
              <a:t>velocity and acceleration</a:t>
            </a:r>
          </a:p>
          <a:p>
            <a:pPr marL="514350" indent="-514350" algn="l"/>
            <a:endParaRPr lang="en-GB" sz="500" dirty="0">
              <a:solidFill>
                <a:schemeClr val="bg1">
                  <a:lumMod val="65000"/>
                </a:schemeClr>
              </a:solidFill>
              <a:latin typeface="Arial" pitchFamily="34" charset="0"/>
              <a:cs typeface="Arial" pitchFamily="34" charset="0"/>
            </a:endParaRPr>
          </a:p>
          <a:p>
            <a:pPr marL="514350" indent="-514350" algn="l">
              <a:buFontTx/>
              <a:buChar char="-"/>
            </a:pPr>
            <a:r>
              <a:rPr lang="en-GB" sz="2800" dirty="0">
                <a:solidFill>
                  <a:schemeClr val="bg1">
                    <a:lumMod val="65000"/>
                  </a:schemeClr>
                </a:solidFill>
                <a:latin typeface="Arial" pitchFamily="34" charset="0"/>
                <a:cs typeface="Arial" pitchFamily="34" charset="0"/>
              </a:rPr>
              <a:t>force, moment of force, momentum</a:t>
            </a:r>
          </a:p>
          <a:p>
            <a:pPr marL="514350" indent="-514350" algn="l"/>
            <a:endParaRPr lang="en-GB" sz="500" dirty="0">
              <a:solidFill>
                <a:schemeClr val="bg1">
                  <a:lumMod val="65000"/>
                </a:schemeClr>
              </a:solidFill>
              <a:latin typeface="Arial" pitchFamily="34" charset="0"/>
              <a:cs typeface="Arial" pitchFamily="34" charset="0"/>
            </a:endParaRPr>
          </a:p>
          <a:p>
            <a:pPr marL="514350" indent="-514350" algn="l">
              <a:buFontTx/>
              <a:buChar char="-"/>
            </a:pPr>
            <a:r>
              <a:rPr lang="en-GB" sz="2800" dirty="0">
                <a:solidFill>
                  <a:schemeClr val="bg1">
                    <a:lumMod val="65000"/>
                  </a:schemeClr>
                </a:solidFill>
                <a:latin typeface="Arial" pitchFamily="34" charset="0"/>
                <a:cs typeface="Arial" pitchFamily="34" charset="0"/>
              </a:rPr>
              <a:t>work, power</a:t>
            </a:r>
          </a:p>
          <a:p>
            <a:pPr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Newton’s laws</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err="1">
                <a:solidFill>
                  <a:schemeClr val="tx1"/>
                </a:solidFill>
                <a:latin typeface="Arial" pitchFamily="34" charset="0"/>
                <a:cs typeface="Arial" pitchFamily="34" charset="0"/>
              </a:rPr>
              <a:t>Kepler’s</a:t>
            </a:r>
            <a:r>
              <a:rPr lang="en-GB" sz="2800" dirty="0">
                <a:solidFill>
                  <a:schemeClr val="tx1"/>
                </a:solidFill>
                <a:latin typeface="Arial" pitchFamily="34" charset="0"/>
                <a:cs typeface="Arial" pitchFamily="34" charset="0"/>
              </a:rPr>
              <a:t> laws</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Newton’s gravitational law</a:t>
            </a:r>
          </a:p>
          <a:p>
            <a:pPr marL="514350" indent="-514350"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free fall, motion in gravitational field</a:t>
            </a:r>
          </a:p>
          <a:p>
            <a:pPr algn="l"/>
            <a:endParaRPr lang="en-GB" sz="500" dirty="0">
              <a:solidFill>
                <a:schemeClr val="tx1"/>
              </a:solidFill>
              <a:latin typeface="Arial" pitchFamily="34" charset="0"/>
              <a:cs typeface="Arial" pitchFamily="34" charset="0"/>
            </a:endParaRPr>
          </a:p>
          <a:p>
            <a:pPr marL="514350" indent="-514350" algn="l">
              <a:buFontTx/>
              <a:buChar char="-"/>
            </a:pPr>
            <a:r>
              <a:rPr lang="en-GB" sz="2800" dirty="0">
                <a:solidFill>
                  <a:schemeClr val="tx1"/>
                </a:solidFill>
                <a:latin typeface="Arial" pitchFamily="34" charset="0"/>
                <a:cs typeface="Arial" pitchFamily="34" charset="0"/>
              </a:rPr>
              <a:t>mechanical energy</a:t>
            </a:r>
          </a:p>
          <a:p>
            <a:pPr algn="l"/>
            <a:endParaRPr lang="en-GB"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63681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Textu 6"/>
          <p:cNvSpPr txBox="1"/>
          <p:nvPr/>
        </p:nvSpPr>
        <p:spPr>
          <a:xfrm>
            <a:off x="336102" y="488943"/>
            <a:ext cx="5583067" cy="523220"/>
          </a:xfrm>
          <a:prstGeom prst="rect">
            <a:avLst/>
          </a:prstGeom>
          <a:noFill/>
        </p:spPr>
        <p:txBody>
          <a:bodyPr wrap="none" rtlCol="0">
            <a:spAutoFit/>
          </a:bodyPr>
          <a:lstStyle/>
          <a:p>
            <a:r>
              <a:rPr lang="en-US" sz="2800" b="1" dirty="0">
                <a:latin typeface="Arial" pitchFamily="34" charset="0"/>
                <a:cs typeface="Arial" pitchFamily="34" charset="0"/>
              </a:rPr>
              <a:t>Newton’s </a:t>
            </a:r>
            <a:r>
              <a:rPr lang="en-US" sz="2800" b="1" dirty="0">
                <a:solidFill>
                  <a:srgbClr val="990033"/>
                </a:solidFill>
                <a:latin typeface="Arial" pitchFamily="34" charset="0"/>
                <a:cs typeface="Arial" pitchFamily="34" charset="0"/>
              </a:rPr>
              <a:t>three laws of motion</a:t>
            </a:r>
            <a:r>
              <a:rPr lang="sk-SK" sz="2800" b="1" dirty="0">
                <a:latin typeface="Arial" pitchFamily="34" charset="0"/>
                <a:cs typeface="Arial" pitchFamily="34" charset="0"/>
              </a:rPr>
              <a:t>:</a:t>
            </a:r>
          </a:p>
        </p:txBody>
      </p:sp>
      <p:sp>
        <p:nvSpPr>
          <p:cNvPr id="8" name="BlokTextu 7"/>
          <p:cNvSpPr txBox="1"/>
          <p:nvPr/>
        </p:nvSpPr>
        <p:spPr>
          <a:xfrm>
            <a:off x="251520" y="1340768"/>
            <a:ext cx="8892480" cy="2031325"/>
          </a:xfrm>
          <a:prstGeom prst="rect">
            <a:avLst/>
          </a:prstGeom>
          <a:noFill/>
        </p:spPr>
        <p:txBody>
          <a:bodyPr wrap="square" rtlCol="0">
            <a:spAutoFit/>
          </a:bodyPr>
          <a:lstStyle/>
          <a:p>
            <a:pPr marL="514350" indent="-514350"/>
            <a:r>
              <a:rPr lang="en-GB" sz="2400" dirty="0">
                <a:latin typeface="Arial" pitchFamily="34" charset="0"/>
                <a:cs typeface="Arial" pitchFamily="34" charset="0"/>
              </a:rPr>
              <a:t>I.  Every object in a state of uniform motion tends to remain</a:t>
            </a:r>
          </a:p>
          <a:p>
            <a:pPr marL="514350" indent="-514350"/>
            <a:r>
              <a:rPr lang="en-GB" sz="2400" dirty="0">
                <a:latin typeface="Arial" pitchFamily="34" charset="0"/>
                <a:cs typeface="Arial" pitchFamily="34" charset="0"/>
              </a:rPr>
              <a:t>    in that state of motion unless an external force is applied to it.</a:t>
            </a:r>
          </a:p>
          <a:p>
            <a:pPr marL="514350" indent="-514350"/>
            <a:endParaRPr lang="en-GB" sz="1000" dirty="0">
              <a:latin typeface="Arial" pitchFamily="34" charset="0"/>
              <a:cs typeface="Arial" pitchFamily="34" charset="0"/>
            </a:endParaRPr>
          </a:p>
          <a:p>
            <a:pPr marL="514350" indent="-514350"/>
            <a:r>
              <a:rPr lang="en-GB" sz="2400" dirty="0">
                <a:latin typeface="Arial" pitchFamily="34" charset="0"/>
                <a:cs typeface="Arial" pitchFamily="34" charset="0"/>
              </a:rPr>
              <a:t>    This we recognize as essentially Galileo's concept of inertia, and this is often termed simply the </a:t>
            </a:r>
            <a:r>
              <a:rPr lang="en-GB" sz="2400" dirty="0">
                <a:solidFill>
                  <a:srgbClr val="990033"/>
                </a:solidFill>
                <a:latin typeface="Arial" pitchFamily="34" charset="0"/>
                <a:cs typeface="Arial" pitchFamily="34" charset="0"/>
              </a:rPr>
              <a:t>"Law of Inertia"</a:t>
            </a:r>
            <a:endParaRPr lang="en-GB" sz="2400" dirty="0">
              <a:latin typeface="Arial" pitchFamily="34" charset="0"/>
              <a:cs typeface="Arial" pitchFamily="34" charset="0"/>
            </a:endParaRPr>
          </a:p>
          <a:p>
            <a:pPr marL="514350" indent="-514350"/>
            <a:r>
              <a:rPr lang="en-GB" sz="2000" dirty="0">
                <a:latin typeface="Arial" pitchFamily="34" charset="0"/>
                <a:cs typeface="Arial" pitchFamily="34" charset="0"/>
              </a:rPr>
              <a:t>       (inertia is the tendency of matter to resist changes in its velocity).</a:t>
            </a:r>
          </a:p>
        </p:txBody>
      </p:sp>
      <p:sp>
        <p:nvSpPr>
          <p:cNvPr id="36868" name="AutoShape 4" descr="Výsledok vyh&amp;lcaron;adávania obrázkov pre dopyt first newton law of mo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36869" name="Picture 5"/>
          <p:cNvPicPr>
            <a:picLocks noChangeAspect="1" noChangeArrowheads="1"/>
          </p:cNvPicPr>
          <p:nvPr/>
        </p:nvPicPr>
        <p:blipFill>
          <a:blip r:embed="rId2" cstate="print"/>
          <a:srcRect/>
          <a:stretch>
            <a:fillRect/>
          </a:stretch>
        </p:blipFill>
        <p:spPr bwMode="auto">
          <a:xfrm>
            <a:off x="1691680" y="3501008"/>
            <a:ext cx="4824536" cy="3047075"/>
          </a:xfrm>
          <a:prstGeom prst="rect">
            <a:avLst/>
          </a:prstGeom>
          <a:noFill/>
          <a:ln w="9525">
            <a:noFill/>
            <a:miter lim="800000"/>
            <a:headEnd/>
            <a:tailEnd/>
          </a:ln>
        </p:spPr>
      </p:pic>
    </p:spTree>
    <p:extLst>
      <p:ext uri="{BB962C8B-B14F-4D97-AF65-F5344CB8AC3E}">
        <p14:creationId xmlns:p14="http://schemas.microsoft.com/office/powerpoint/2010/main" val="402365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35496" y="22225"/>
            <a:ext cx="8229600" cy="1143000"/>
          </a:xfrm>
        </p:spPr>
        <p:txBody>
          <a:bodyPr/>
          <a:lstStyle/>
          <a:p>
            <a:r>
              <a:rPr lang="en-US" dirty="0"/>
              <a:t>The Ancient Greeks</a:t>
            </a:r>
          </a:p>
        </p:txBody>
      </p:sp>
      <p:sp>
        <p:nvSpPr>
          <p:cNvPr id="181251" name="Text Box 3"/>
          <p:cNvSpPr txBox="1">
            <a:spLocks noChangeArrowheads="1"/>
          </p:cNvSpPr>
          <p:nvPr/>
        </p:nvSpPr>
        <p:spPr bwMode="auto">
          <a:xfrm>
            <a:off x="611560" y="1417638"/>
            <a:ext cx="5638800" cy="915988"/>
          </a:xfrm>
          <a:prstGeom prst="rect">
            <a:avLst/>
          </a:prstGeom>
          <a:noFill/>
          <a:ln w="9525">
            <a:noFill/>
            <a:miter lim="800000"/>
            <a:headEnd/>
            <a:tailEnd/>
          </a:ln>
          <a:effectLst/>
        </p:spPr>
        <p:txBody>
          <a:bodyPr>
            <a:spAutoFit/>
          </a:bodyPr>
          <a:lstStyle/>
          <a:p>
            <a:pPr eaLnBrk="0" hangingPunct="0"/>
            <a:r>
              <a:rPr lang="en-US" b="1" i="1">
                <a:latin typeface="Verdana" pitchFamily="34" charset="0"/>
              </a:rPr>
              <a:t>Aristotle</a:t>
            </a:r>
            <a:r>
              <a:rPr lang="en-US">
                <a:latin typeface="Verdana" pitchFamily="34" charset="0"/>
              </a:rPr>
              <a:t> (384-322 B.C.) is regarded as the first person to attempt physics, and actually gave physics its name.</a:t>
            </a:r>
          </a:p>
        </p:txBody>
      </p:sp>
      <p:sp>
        <p:nvSpPr>
          <p:cNvPr id="181252" name="Text Box 4"/>
          <p:cNvSpPr txBox="1">
            <a:spLocks noChangeArrowheads="1"/>
          </p:cNvSpPr>
          <p:nvPr/>
        </p:nvSpPr>
        <p:spPr bwMode="auto">
          <a:xfrm>
            <a:off x="611560" y="2560638"/>
            <a:ext cx="3360738" cy="396875"/>
          </a:xfrm>
          <a:prstGeom prst="rect">
            <a:avLst/>
          </a:prstGeom>
          <a:noFill/>
          <a:ln w="9525">
            <a:noFill/>
            <a:miter lim="800000"/>
            <a:headEnd/>
            <a:tailEnd/>
          </a:ln>
          <a:effectLst/>
        </p:spPr>
        <p:txBody>
          <a:bodyPr wrap="none">
            <a:spAutoFit/>
          </a:bodyPr>
          <a:lstStyle/>
          <a:p>
            <a:pPr eaLnBrk="0" hangingPunct="0"/>
            <a:r>
              <a:rPr lang="en-US" sz="2000" dirty="0">
                <a:latin typeface="Verdana" pitchFamily="34" charset="0"/>
              </a:rPr>
              <a:t>On the nature of matter:</a:t>
            </a:r>
          </a:p>
        </p:txBody>
      </p:sp>
      <p:sp>
        <p:nvSpPr>
          <p:cNvPr id="181253" name="Text Box 5"/>
          <p:cNvSpPr txBox="1">
            <a:spLocks noChangeArrowheads="1"/>
          </p:cNvSpPr>
          <p:nvPr/>
        </p:nvSpPr>
        <p:spPr bwMode="auto">
          <a:xfrm>
            <a:off x="2135560" y="3398838"/>
            <a:ext cx="3733800" cy="396875"/>
          </a:xfrm>
          <a:prstGeom prst="rect">
            <a:avLst/>
          </a:prstGeom>
          <a:noFill/>
          <a:ln w="9525">
            <a:noFill/>
            <a:miter lim="800000"/>
            <a:headEnd/>
            <a:tailEnd/>
          </a:ln>
          <a:effectLst/>
        </p:spPr>
        <p:txBody>
          <a:bodyPr>
            <a:spAutoFit/>
          </a:bodyPr>
          <a:lstStyle/>
          <a:p>
            <a:pPr eaLnBrk="0" hangingPunct="0">
              <a:spcBef>
                <a:spcPct val="50000"/>
              </a:spcBef>
            </a:pPr>
            <a:r>
              <a:rPr lang="en-US" sz="2000" dirty="0">
                <a:latin typeface="Verdana" pitchFamily="34" charset="0"/>
              </a:rPr>
              <a:t>Matter was composed of:</a:t>
            </a:r>
          </a:p>
        </p:txBody>
      </p:sp>
      <p:sp>
        <p:nvSpPr>
          <p:cNvPr id="181254" name="Text Box 6"/>
          <p:cNvSpPr txBox="1">
            <a:spLocks noChangeArrowheads="1"/>
          </p:cNvSpPr>
          <p:nvPr/>
        </p:nvSpPr>
        <p:spPr bwMode="auto">
          <a:xfrm>
            <a:off x="992560" y="4008438"/>
            <a:ext cx="1371600" cy="519113"/>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rgbClr val="3399FF"/>
                </a:solidFill>
                <a:latin typeface="Arial Black" pitchFamily="34" charset="0"/>
              </a:rPr>
              <a:t>Air</a:t>
            </a:r>
            <a:endParaRPr lang="en-US" sz="2400" dirty="0">
              <a:solidFill>
                <a:srgbClr val="3399FF"/>
              </a:solidFill>
              <a:latin typeface="Arial Black" pitchFamily="34" charset="0"/>
            </a:endParaRPr>
          </a:p>
        </p:txBody>
      </p:sp>
      <p:sp>
        <p:nvSpPr>
          <p:cNvPr id="181255" name="Text Box 7"/>
          <p:cNvSpPr txBox="1">
            <a:spLocks noChangeArrowheads="1"/>
          </p:cNvSpPr>
          <p:nvPr/>
        </p:nvSpPr>
        <p:spPr bwMode="auto">
          <a:xfrm>
            <a:off x="2668960" y="4008438"/>
            <a:ext cx="1905000" cy="519113"/>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chemeClr val="hlink"/>
                </a:solidFill>
                <a:latin typeface="Arial Black" pitchFamily="34" charset="0"/>
              </a:rPr>
              <a:t>Earth</a:t>
            </a:r>
          </a:p>
        </p:txBody>
      </p:sp>
      <p:sp>
        <p:nvSpPr>
          <p:cNvPr id="181256" name="Text Box 8"/>
          <p:cNvSpPr txBox="1">
            <a:spLocks noChangeArrowheads="1"/>
          </p:cNvSpPr>
          <p:nvPr/>
        </p:nvSpPr>
        <p:spPr bwMode="auto">
          <a:xfrm>
            <a:off x="4802560" y="4008438"/>
            <a:ext cx="2514600" cy="519113"/>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rgbClr val="33CCFF"/>
                </a:solidFill>
                <a:latin typeface="Arial Black" pitchFamily="34" charset="0"/>
              </a:rPr>
              <a:t>Water</a:t>
            </a:r>
          </a:p>
        </p:txBody>
      </p:sp>
      <p:sp>
        <p:nvSpPr>
          <p:cNvPr id="181257" name="Text Box 9"/>
          <p:cNvSpPr txBox="1">
            <a:spLocks noChangeArrowheads="1"/>
          </p:cNvSpPr>
          <p:nvPr/>
        </p:nvSpPr>
        <p:spPr bwMode="auto">
          <a:xfrm>
            <a:off x="7012360" y="4008438"/>
            <a:ext cx="1524000" cy="519113"/>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rgbClr val="FF0000"/>
                </a:solidFill>
                <a:latin typeface="Arial Black" pitchFamily="34" charset="0"/>
              </a:rPr>
              <a:t>Fire</a:t>
            </a:r>
            <a:endParaRPr lang="en-US" sz="2400" dirty="0">
              <a:solidFill>
                <a:srgbClr val="FF0000"/>
              </a:solidFill>
              <a:latin typeface="Arial Black" pitchFamily="34" charset="0"/>
            </a:endParaRPr>
          </a:p>
        </p:txBody>
      </p:sp>
      <p:sp>
        <p:nvSpPr>
          <p:cNvPr id="181258" name="Text Box 10"/>
          <p:cNvSpPr txBox="1">
            <a:spLocks noChangeArrowheads="1"/>
          </p:cNvSpPr>
          <p:nvPr/>
        </p:nvSpPr>
        <p:spPr bwMode="auto">
          <a:xfrm>
            <a:off x="611560" y="4770438"/>
            <a:ext cx="7620000" cy="396875"/>
          </a:xfrm>
          <a:prstGeom prst="rect">
            <a:avLst/>
          </a:prstGeom>
          <a:noFill/>
          <a:ln w="9525">
            <a:noFill/>
            <a:miter lim="800000"/>
            <a:headEnd/>
            <a:tailEnd/>
          </a:ln>
          <a:effectLst/>
        </p:spPr>
        <p:txBody>
          <a:bodyPr>
            <a:spAutoFit/>
          </a:bodyPr>
          <a:lstStyle/>
          <a:p>
            <a:pPr eaLnBrk="0" hangingPunct="0">
              <a:spcBef>
                <a:spcPct val="50000"/>
              </a:spcBef>
            </a:pPr>
            <a:r>
              <a:rPr lang="en-US" sz="2000" dirty="0">
                <a:latin typeface="Verdana" pitchFamily="34" charset="0"/>
              </a:rPr>
              <a:t>Every compound was a mixture of these </a:t>
            </a:r>
            <a:r>
              <a:rPr lang="en-US" sz="2000" b="1" i="1" dirty="0">
                <a:latin typeface="Verdana" pitchFamily="34" charset="0"/>
              </a:rPr>
              <a:t>elements</a:t>
            </a:r>
            <a:endParaRPr lang="en-US" sz="2000" b="1" dirty="0">
              <a:latin typeface="Verdana" pitchFamily="34" charset="0"/>
            </a:endParaRPr>
          </a:p>
        </p:txBody>
      </p:sp>
      <p:sp>
        <p:nvSpPr>
          <p:cNvPr id="181259" name="Text Box 11"/>
          <p:cNvSpPr txBox="1">
            <a:spLocks noChangeArrowheads="1"/>
          </p:cNvSpPr>
          <p:nvPr/>
        </p:nvSpPr>
        <p:spPr bwMode="auto">
          <a:xfrm>
            <a:off x="620688" y="5311041"/>
            <a:ext cx="8229600" cy="1384995"/>
          </a:xfrm>
          <a:prstGeom prst="rect">
            <a:avLst/>
          </a:prstGeom>
          <a:noFill/>
          <a:ln w="9525">
            <a:noFill/>
            <a:miter lim="800000"/>
            <a:headEnd/>
            <a:tailEnd/>
          </a:ln>
          <a:effectLst/>
        </p:spPr>
        <p:txBody>
          <a:bodyPr wrap="square">
            <a:spAutoFit/>
          </a:bodyPr>
          <a:lstStyle/>
          <a:p>
            <a:pPr eaLnBrk="0" hangingPunct="0">
              <a:spcBef>
                <a:spcPct val="50000"/>
              </a:spcBef>
            </a:pPr>
            <a:r>
              <a:rPr lang="en-US" sz="2400" dirty="0">
                <a:solidFill>
                  <a:srgbClr val="990033"/>
                </a:solidFill>
                <a:latin typeface="Verdana" pitchFamily="34" charset="0"/>
              </a:rPr>
              <a:t>There was </a:t>
            </a:r>
            <a:r>
              <a:rPr lang="en-US" sz="2400" b="1" dirty="0">
                <a:solidFill>
                  <a:srgbClr val="990033"/>
                </a:solidFill>
                <a:latin typeface="Verdana" pitchFamily="34" charset="0"/>
              </a:rPr>
              <a:t>no predictive </a:t>
            </a:r>
            <a:r>
              <a:rPr lang="sk-SK" sz="2400" b="1" dirty="0" err="1">
                <a:solidFill>
                  <a:srgbClr val="990033"/>
                </a:solidFill>
                <a:latin typeface="Verdana" pitchFamily="34" charset="0"/>
              </a:rPr>
              <a:t>aspect</a:t>
            </a:r>
            <a:r>
              <a:rPr lang="en-US" sz="2400" b="1" dirty="0">
                <a:solidFill>
                  <a:srgbClr val="990033"/>
                </a:solidFill>
                <a:latin typeface="Verdana" pitchFamily="34" charset="0"/>
              </a:rPr>
              <a:t> </a:t>
            </a:r>
            <a:r>
              <a:rPr lang="sk-SK" sz="2400" b="1" dirty="0">
                <a:solidFill>
                  <a:srgbClr val="990033"/>
                </a:solidFill>
                <a:latin typeface="Verdana" pitchFamily="34" charset="0"/>
              </a:rPr>
              <a:t>                 </a:t>
            </a:r>
            <a:r>
              <a:rPr lang="en-US" sz="2400" dirty="0">
                <a:solidFill>
                  <a:srgbClr val="990033"/>
                </a:solidFill>
                <a:latin typeface="Verdana" pitchFamily="34" charset="0"/>
              </a:rPr>
              <a:t>(science should have it – from the todays view)</a:t>
            </a:r>
          </a:p>
          <a:p>
            <a:pPr eaLnBrk="0" hangingPunct="0">
              <a:spcBef>
                <a:spcPct val="50000"/>
              </a:spcBef>
            </a:pPr>
            <a:r>
              <a:rPr lang="en-US" sz="2400" dirty="0">
                <a:solidFill>
                  <a:srgbClr val="990033"/>
                </a:solidFill>
                <a:latin typeface="Verdana" pitchFamily="34" charset="0"/>
              </a:rPr>
              <a:t>and no need to verify statements by experiments.</a:t>
            </a:r>
          </a:p>
        </p:txBody>
      </p:sp>
      <p:pic>
        <p:nvPicPr>
          <p:cNvPr id="181260" name="Picture 12"/>
          <p:cNvPicPr>
            <a:picLocks noChangeAspect="1" noChangeArrowheads="1"/>
          </p:cNvPicPr>
          <p:nvPr/>
        </p:nvPicPr>
        <p:blipFill>
          <a:blip r:embed="rId2" cstate="print"/>
          <a:srcRect/>
          <a:stretch>
            <a:fillRect/>
          </a:stretch>
        </p:blipFill>
        <p:spPr bwMode="auto">
          <a:xfrm>
            <a:off x="6555160" y="1493838"/>
            <a:ext cx="1571625" cy="1905000"/>
          </a:xfrm>
          <a:prstGeom prst="rect">
            <a:avLst/>
          </a:prstGeom>
          <a:noFill/>
          <a:ln w="9525">
            <a:noFill/>
            <a:miter lim="800000"/>
            <a:headEnd/>
            <a:tailEnd/>
          </a:ln>
          <a:effectLst/>
        </p:spPr>
      </p:pic>
    </p:spTree>
    <p:extLst>
      <p:ext uri="{BB962C8B-B14F-4D97-AF65-F5344CB8AC3E}">
        <p14:creationId xmlns:p14="http://schemas.microsoft.com/office/powerpoint/2010/main" val="261337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246180" y="1484784"/>
            <a:ext cx="9004388" cy="1569660"/>
          </a:xfrm>
          <a:prstGeom prst="rect">
            <a:avLst/>
          </a:prstGeom>
          <a:noFill/>
        </p:spPr>
        <p:txBody>
          <a:bodyPr wrap="none" rtlCol="0">
            <a:spAutoFit/>
          </a:bodyPr>
          <a:lstStyle/>
          <a:p>
            <a:pPr marL="514350" indent="-514350"/>
            <a:r>
              <a:rPr lang="en-GB" sz="2400" dirty="0">
                <a:latin typeface="Arial" pitchFamily="34" charset="0"/>
                <a:cs typeface="Arial" pitchFamily="34" charset="0"/>
              </a:rPr>
              <a:t>II. The relationship between an object's mass </a:t>
            </a:r>
            <a:r>
              <a:rPr lang="en-GB" sz="2400" i="1" dirty="0">
                <a:latin typeface="Arial" pitchFamily="34" charset="0"/>
                <a:cs typeface="Arial" pitchFamily="34" charset="0"/>
              </a:rPr>
              <a:t>m</a:t>
            </a:r>
            <a:r>
              <a:rPr lang="en-GB" sz="2400" dirty="0">
                <a:latin typeface="Arial" pitchFamily="34" charset="0"/>
                <a:cs typeface="Arial" pitchFamily="34" charset="0"/>
              </a:rPr>
              <a:t>, its acceleration</a:t>
            </a:r>
          </a:p>
          <a:p>
            <a:pPr marL="514350" indent="-514350"/>
            <a:r>
              <a:rPr lang="en-GB" sz="2400" dirty="0">
                <a:latin typeface="Arial" pitchFamily="34" charset="0"/>
                <a:cs typeface="Arial" pitchFamily="34" charset="0"/>
              </a:rPr>
              <a:t>     </a:t>
            </a:r>
            <a:r>
              <a:rPr lang="en-GB" sz="2400" b="1" i="1" dirty="0">
                <a:latin typeface="Arial" pitchFamily="34" charset="0"/>
                <a:cs typeface="Arial" pitchFamily="34" charset="0"/>
              </a:rPr>
              <a:t>a</a:t>
            </a:r>
            <a:r>
              <a:rPr lang="en-GB" sz="2400" dirty="0">
                <a:latin typeface="Arial" pitchFamily="34" charset="0"/>
                <a:cs typeface="Arial" pitchFamily="34" charset="0"/>
              </a:rPr>
              <a:t>, and the applied force </a:t>
            </a:r>
            <a:r>
              <a:rPr lang="en-GB" sz="2400" b="1" i="1" dirty="0">
                <a:latin typeface="Arial" pitchFamily="34" charset="0"/>
                <a:cs typeface="Arial" pitchFamily="34" charset="0"/>
              </a:rPr>
              <a:t>F</a:t>
            </a:r>
            <a:r>
              <a:rPr lang="en-GB" sz="2400" dirty="0">
                <a:latin typeface="Arial" pitchFamily="34" charset="0"/>
                <a:cs typeface="Arial" pitchFamily="34" charset="0"/>
              </a:rPr>
              <a:t> is: </a:t>
            </a:r>
            <a:r>
              <a:rPr lang="en-GB" sz="2400" b="1" i="1" dirty="0">
                <a:latin typeface="Arial" pitchFamily="34" charset="0"/>
                <a:cs typeface="Arial" pitchFamily="34" charset="0"/>
              </a:rPr>
              <a:t>F</a:t>
            </a:r>
            <a:r>
              <a:rPr lang="en-GB" sz="2400" dirty="0">
                <a:latin typeface="Arial" pitchFamily="34" charset="0"/>
                <a:cs typeface="Arial" pitchFamily="34" charset="0"/>
              </a:rPr>
              <a:t> = </a:t>
            </a:r>
            <a:r>
              <a:rPr lang="en-GB" sz="2400" i="1" dirty="0">
                <a:latin typeface="Arial" pitchFamily="34" charset="0"/>
                <a:cs typeface="Arial" pitchFamily="34" charset="0"/>
              </a:rPr>
              <a:t>m</a:t>
            </a:r>
            <a:r>
              <a:rPr lang="en-GB" sz="2400" b="1" i="1" dirty="0">
                <a:latin typeface="Arial" pitchFamily="34" charset="0"/>
                <a:cs typeface="Arial" pitchFamily="34" charset="0"/>
              </a:rPr>
              <a:t>a</a:t>
            </a:r>
            <a:r>
              <a:rPr lang="sk-SK" sz="2400" dirty="0">
                <a:latin typeface="Arial" pitchFamily="34" charset="0"/>
                <a:cs typeface="Arial" pitchFamily="34" charset="0"/>
              </a:rPr>
              <a:t> or </a:t>
            </a:r>
            <a:r>
              <a:rPr lang="en-GB" sz="2400" dirty="0">
                <a:latin typeface="Arial" pitchFamily="34" charset="0"/>
                <a:cs typeface="Arial" pitchFamily="34" charset="0"/>
              </a:rPr>
              <a:t> </a:t>
            </a:r>
          </a:p>
          <a:p>
            <a:pPr marL="514350" indent="-514350"/>
            <a:r>
              <a:rPr lang="en-GB" sz="2400" dirty="0">
                <a:latin typeface="Arial" pitchFamily="34" charset="0"/>
                <a:cs typeface="Arial" pitchFamily="34" charset="0"/>
              </a:rPr>
              <a:t>     Acceleration and force are vectors; in this law, directions</a:t>
            </a:r>
          </a:p>
          <a:p>
            <a:pPr marL="514350" indent="-514350"/>
            <a:r>
              <a:rPr lang="en-GB" sz="2400" dirty="0">
                <a:latin typeface="Arial" pitchFamily="34" charset="0"/>
                <a:cs typeface="Arial" pitchFamily="34" charset="0"/>
              </a:rPr>
              <a:t>    of the both vectors is the same.  Simply the </a:t>
            </a:r>
            <a:r>
              <a:rPr lang="en-GB" sz="2400" dirty="0">
                <a:solidFill>
                  <a:srgbClr val="990033"/>
                </a:solidFill>
                <a:latin typeface="Arial" pitchFamily="34" charset="0"/>
                <a:cs typeface="Arial" pitchFamily="34" charset="0"/>
              </a:rPr>
              <a:t>"Law of Power"</a:t>
            </a:r>
            <a:endParaRPr lang="en-GB" sz="2400" dirty="0">
              <a:latin typeface="Arial" pitchFamily="34" charset="0"/>
              <a:cs typeface="Arial" pitchFamily="34" charset="0"/>
            </a:endParaRPr>
          </a:p>
        </p:txBody>
      </p:sp>
      <p:graphicFrame>
        <p:nvGraphicFramePr>
          <p:cNvPr id="4" name="Object 2"/>
          <p:cNvGraphicFramePr>
            <a:graphicFrameLocks noChangeAspect="1"/>
          </p:cNvGraphicFramePr>
          <p:nvPr/>
        </p:nvGraphicFramePr>
        <p:xfrm>
          <a:off x="6078828" y="1844824"/>
          <a:ext cx="1276350" cy="476250"/>
        </p:xfrm>
        <a:graphic>
          <a:graphicData uri="http://schemas.openxmlformats.org/presentationml/2006/ole">
            <mc:AlternateContent xmlns:mc="http://schemas.openxmlformats.org/markup-compatibility/2006">
              <mc:Choice xmlns:v="urn:schemas-microsoft-com:vml" Requires="v">
                <p:oleObj spid="_x0000_s10254" name="Rovnica" r:id="rId3" imgW="507960" imgH="190440" progId="Equation.3">
                  <p:embed/>
                </p:oleObj>
              </mc:Choice>
              <mc:Fallback>
                <p:oleObj name="Rovnica" r:id="rId3" imgW="50796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828" y="1844824"/>
                        <a:ext cx="12763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BlokTextu 10"/>
          <p:cNvSpPr txBox="1"/>
          <p:nvPr/>
        </p:nvSpPr>
        <p:spPr>
          <a:xfrm>
            <a:off x="251520" y="3242037"/>
            <a:ext cx="8892480" cy="3170099"/>
          </a:xfrm>
          <a:prstGeom prst="rect">
            <a:avLst/>
          </a:prstGeom>
          <a:noFill/>
        </p:spPr>
        <p:txBody>
          <a:bodyPr wrap="square" rtlCol="0">
            <a:spAutoFit/>
          </a:bodyPr>
          <a:lstStyle/>
          <a:p>
            <a:pPr marL="144000" indent="-514350"/>
            <a:r>
              <a:rPr lang="en-US" sz="2000" dirty="0">
                <a:latin typeface="Arial" pitchFamily="34" charset="0"/>
                <a:cs typeface="Arial" pitchFamily="34" charset="0"/>
              </a:rPr>
              <a:t>This is the </a:t>
            </a:r>
            <a:r>
              <a:rPr lang="en-US" sz="2000" b="1" dirty="0">
                <a:latin typeface="Arial" pitchFamily="34" charset="0"/>
                <a:cs typeface="Arial" pitchFamily="34" charset="0"/>
              </a:rPr>
              <a:t>most powerful of Newton's three Laws</a:t>
            </a:r>
            <a:r>
              <a:rPr lang="en-US" sz="2000" dirty="0">
                <a:latin typeface="Arial" pitchFamily="34" charset="0"/>
                <a:cs typeface="Arial" pitchFamily="34" charset="0"/>
              </a:rPr>
              <a:t>, because it allows quantitative calculations of dynamics: how do velocities change when forces are applied.</a:t>
            </a:r>
          </a:p>
          <a:p>
            <a:pPr marL="144000" indent="-514350"/>
            <a:endParaRPr lang="sk-SK" sz="2000" dirty="0">
              <a:latin typeface="Arial" pitchFamily="34" charset="0"/>
              <a:cs typeface="Arial" pitchFamily="34" charset="0"/>
            </a:endParaRPr>
          </a:p>
          <a:p>
            <a:pPr marL="144000" indent="-514350"/>
            <a:r>
              <a:rPr lang="en-US" sz="2000" dirty="0">
                <a:latin typeface="Arial" pitchFamily="34" charset="0"/>
                <a:cs typeface="Arial" pitchFamily="34" charset="0"/>
              </a:rPr>
              <a:t>Notice the fundamental difference between Newton's 2</a:t>
            </a:r>
            <a:r>
              <a:rPr lang="en-US" sz="2000" baseline="30000" dirty="0">
                <a:latin typeface="Arial" pitchFamily="34" charset="0"/>
                <a:cs typeface="Arial" pitchFamily="34" charset="0"/>
              </a:rPr>
              <a:t>nd</a:t>
            </a:r>
            <a:r>
              <a:rPr lang="en-US" sz="2000" dirty="0">
                <a:latin typeface="Arial" pitchFamily="34" charset="0"/>
                <a:cs typeface="Arial" pitchFamily="34" charset="0"/>
              </a:rPr>
              <a:t> Law and the dynamics of Aristotle: </a:t>
            </a:r>
            <a:r>
              <a:rPr lang="en-US" sz="2000" dirty="0">
                <a:solidFill>
                  <a:srgbClr val="990033"/>
                </a:solidFill>
                <a:latin typeface="Arial" pitchFamily="34" charset="0"/>
                <a:cs typeface="Arial" pitchFamily="34" charset="0"/>
              </a:rPr>
              <a:t>according to Newton</a:t>
            </a:r>
            <a:r>
              <a:rPr lang="en-US" sz="2000" dirty="0">
                <a:latin typeface="Arial" pitchFamily="34" charset="0"/>
                <a:cs typeface="Arial" pitchFamily="34" charset="0"/>
              </a:rPr>
              <a:t>, </a:t>
            </a:r>
            <a:r>
              <a:rPr lang="en-US" sz="2000" dirty="0">
                <a:solidFill>
                  <a:srgbClr val="990033"/>
                </a:solidFill>
                <a:latin typeface="Arial" pitchFamily="34" charset="0"/>
                <a:cs typeface="Arial" pitchFamily="34" charset="0"/>
              </a:rPr>
              <a:t>a force causes only a change in velocity (an acceleration); it does not maintain the velocity as Aristotle held</a:t>
            </a:r>
            <a:r>
              <a:rPr lang="en-US" sz="2000" dirty="0">
                <a:latin typeface="Arial" pitchFamily="34" charset="0"/>
                <a:cs typeface="Arial" pitchFamily="34" charset="0"/>
              </a:rPr>
              <a:t>.</a:t>
            </a:r>
            <a:endParaRPr lang="sk-SK" sz="2000" dirty="0">
              <a:latin typeface="Arial" pitchFamily="34" charset="0"/>
              <a:cs typeface="Arial" pitchFamily="34" charset="0"/>
            </a:endParaRPr>
          </a:p>
          <a:p>
            <a:pPr marL="144000" indent="-514350"/>
            <a:r>
              <a:rPr lang="en-US" sz="2000" dirty="0">
                <a:latin typeface="Arial" pitchFamily="34" charset="0"/>
                <a:cs typeface="Arial" pitchFamily="34" charset="0"/>
              </a:rPr>
              <a:t>Thus, </a:t>
            </a:r>
            <a:r>
              <a:rPr lang="en-US" sz="2000" dirty="0">
                <a:solidFill>
                  <a:srgbClr val="0000CC"/>
                </a:solidFill>
                <a:latin typeface="Arial" pitchFamily="34" charset="0"/>
                <a:cs typeface="Arial" pitchFamily="34" charset="0"/>
              </a:rPr>
              <a:t>according to Aristotle there is only a velocity if there is a force</a:t>
            </a:r>
            <a:r>
              <a:rPr lang="en-US" sz="2000" dirty="0">
                <a:latin typeface="Arial" pitchFamily="34" charset="0"/>
                <a:cs typeface="Arial" pitchFamily="34" charset="0"/>
              </a:rPr>
              <a:t>, but </a:t>
            </a:r>
            <a:r>
              <a:rPr lang="en-US" sz="2000" dirty="0">
                <a:solidFill>
                  <a:srgbClr val="0000CC"/>
                </a:solidFill>
                <a:latin typeface="Arial" pitchFamily="34" charset="0"/>
                <a:cs typeface="Arial" pitchFamily="34" charset="0"/>
              </a:rPr>
              <a:t>according to Newton a force acts on it to cause an acceleration </a:t>
            </a:r>
            <a:r>
              <a:rPr lang="en-US" sz="2000" dirty="0">
                <a:latin typeface="Arial" pitchFamily="34" charset="0"/>
                <a:cs typeface="Arial" pitchFamily="34" charset="0"/>
              </a:rPr>
              <a:t>(that is, a change in the velocity). </a:t>
            </a:r>
            <a:endParaRPr lang="sk-SK" sz="2000" dirty="0">
              <a:latin typeface="Arial" pitchFamily="34" charset="0"/>
              <a:cs typeface="Arial" pitchFamily="34" charset="0"/>
            </a:endParaRPr>
          </a:p>
        </p:txBody>
      </p:sp>
      <p:sp>
        <p:nvSpPr>
          <p:cNvPr id="8" name="BlokTextu 7"/>
          <p:cNvSpPr txBox="1"/>
          <p:nvPr/>
        </p:nvSpPr>
        <p:spPr>
          <a:xfrm>
            <a:off x="336102" y="488943"/>
            <a:ext cx="5583067" cy="523220"/>
          </a:xfrm>
          <a:prstGeom prst="rect">
            <a:avLst/>
          </a:prstGeom>
          <a:noFill/>
        </p:spPr>
        <p:txBody>
          <a:bodyPr wrap="none" rtlCol="0">
            <a:spAutoFit/>
          </a:bodyPr>
          <a:lstStyle/>
          <a:p>
            <a:r>
              <a:rPr lang="en-US" sz="2800" b="1" dirty="0">
                <a:latin typeface="Arial" pitchFamily="34" charset="0"/>
                <a:cs typeface="Arial" pitchFamily="34" charset="0"/>
              </a:rPr>
              <a:t>Newton’s </a:t>
            </a:r>
            <a:r>
              <a:rPr lang="en-US" sz="2800" b="1" dirty="0">
                <a:solidFill>
                  <a:srgbClr val="990033"/>
                </a:solidFill>
                <a:latin typeface="Arial" pitchFamily="34" charset="0"/>
                <a:cs typeface="Arial" pitchFamily="34" charset="0"/>
              </a:rPr>
              <a:t>three laws of motion</a:t>
            </a:r>
            <a:r>
              <a:rPr lang="sk-SK" sz="2800" b="1" dirty="0">
                <a:latin typeface="Arial" pitchFamily="34" charset="0"/>
                <a:cs typeface="Arial" pitchFamily="34" charset="0"/>
              </a:rPr>
              <a:t>:</a:t>
            </a:r>
          </a:p>
        </p:txBody>
      </p:sp>
    </p:spTree>
    <p:extLst>
      <p:ext uri="{BB962C8B-B14F-4D97-AF65-F5344CB8AC3E}">
        <p14:creationId xmlns:p14="http://schemas.microsoft.com/office/powerpoint/2010/main" val="198554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246180" y="1484784"/>
            <a:ext cx="8897820" cy="1569660"/>
          </a:xfrm>
          <a:prstGeom prst="rect">
            <a:avLst/>
          </a:prstGeom>
          <a:noFill/>
        </p:spPr>
        <p:txBody>
          <a:bodyPr wrap="none" rtlCol="0">
            <a:spAutoFit/>
          </a:bodyPr>
          <a:lstStyle/>
          <a:p>
            <a:pPr marL="514350" indent="-514350"/>
            <a:r>
              <a:rPr lang="en-GB" sz="2400" dirty="0">
                <a:latin typeface="Arial" pitchFamily="34" charset="0"/>
                <a:cs typeface="Arial" pitchFamily="34" charset="0"/>
              </a:rPr>
              <a:t>II. The relationship between an object's mass m, its acceleration</a:t>
            </a:r>
          </a:p>
          <a:p>
            <a:pPr marL="514350" indent="-514350"/>
            <a:r>
              <a:rPr lang="en-GB" sz="2400" dirty="0">
                <a:latin typeface="Arial" pitchFamily="34" charset="0"/>
                <a:cs typeface="Arial" pitchFamily="34" charset="0"/>
              </a:rPr>
              <a:t>     </a:t>
            </a:r>
            <a:r>
              <a:rPr lang="en-GB" sz="2400" b="1" dirty="0">
                <a:latin typeface="Arial" pitchFamily="34" charset="0"/>
                <a:cs typeface="Arial" pitchFamily="34" charset="0"/>
              </a:rPr>
              <a:t>a</a:t>
            </a:r>
            <a:r>
              <a:rPr lang="en-GB" sz="2400" dirty="0">
                <a:latin typeface="Arial" pitchFamily="34" charset="0"/>
                <a:cs typeface="Arial" pitchFamily="34" charset="0"/>
              </a:rPr>
              <a:t>, and the applied force </a:t>
            </a:r>
            <a:r>
              <a:rPr lang="en-GB" sz="2400" b="1" dirty="0">
                <a:latin typeface="Arial" pitchFamily="34" charset="0"/>
                <a:cs typeface="Arial" pitchFamily="34" charset="0"/>
              </a:rPr>
              <a:t>F</a:t>
            </a:r>
            <a:r>
              <a:rPr lang="en-GB" sz="2400" dirty="0">
                <a:latin typeface="Arial" pitchFamily="34" charset="0"/>
                <a:cs typeface="Arial" pitchFamily="34" charset="0"/>
              </a:rPr>
              <a:t> is: </a:t>
            </a:r>
            <a:r>
              <a:rPr lang="en-GB" sz="2400" b="1" dirty="0">
                <a:latin typeface="Arial" pitchFamily="34" charset="0"/>
                <a:cs typeface="Arial" pitchFamily="34" charset="0"/>
              </a:rPr>
              <a:t>F</a:t>
            </a:r>
            <a:r>
              <a:rPr lang="en-GB" sz="2400" dirty="0">
                <a:latin typeface="Arial" pitchFamily="34" charset="0"/>
                <a:cs typeface="Arial" pitchFamily="34" charset="0"/>
              </a:rPr>
              <a:t> = m</a:t>
            </a:r>
            <a:r>
              <a:rPr lang="en-GB" sz="2400" b="1" dirty="0">
                <a:latin typeface="Arial" pitchFamily="34" charset="0"/>
                <a:cs typeface="Arial" pitchFamily="34" charset="0"/>
              </a:rPr>
              <a:t>a</a:t>
            </a:r>
            <a:r>
              <a:rPr lang="sk-SK" sz="2400" dirty="0">
                <a:latin typeface="Arial" pitchFamily="34" charset="0"/>
                <a:cs typeface="Arial" pitchFamily="34" charset="0"/>
              </a:rPr>
              <a:t> or </a:t>
            </a:r>
            <a:r>
              <a:rPr lang="en-GB" sz="2400" dirty="0">
                <a:latin typeface="Arial" pitchFamily="34" charset="0"/>
                <a:cs typeface="Arial" pitchFamily="34" charset="0"/>
              </a:rPr>
              <a:t> </a:t>
            </a:r>
          </a:p>
          <a:p>
            <a:pPr marL="514350" indent="-514350"/>
            <a:r>
              <a:rPr lang="en-GB" sz="2400" dirty="0">
                <a:latin typeface="Arial" pitchFamily="34" charset="0"/>
                <a:cs typeface="Arial" pitchFamily="34" charset="0"/>
              </a:rPr>
              <a:t>     Acceleration and force are vectors; in this law, directions</a:t>
            </a:r>
          </a:p>
          <a:p>
            <a:pPr marL="514350" indent="-514350"/>
            <a:r>
              <a:rPr lang="en-GB" sz="2400" dirty="0">
                <a:latin typeface="Arial" pitchFamily="34" charset="0"/>
                <a:cs typeface="Arial" pitchFamily="34" charset="0"/>
              </a:rPr>
              <a:t>    of the both vectors is the same.</a:t>
            </a:r>
          </a:p>
        </p:txBody>
      </p:sp>
      <p:graphicFrame>
        <p:nvGraphicFramePr>
          <p:cNvPr id="4" name="Object 2"/>
          <p:cNvGraphicFramePr>
            <a:graphicFrameLocks noChangeAspect="1"/>
          </p:cNvGraphicFramePr>
          <p:nvPr>
            <p:extLst>
              <p:ext uri="{D42A27DB-BD31-4B8C-83A1-F6EECF244321}">
                <p14:modId xmlns:p14="http://schemas.microsoft.com/office/powerpoint/2010/main" val="1642431262"/>
              </p:ext>
            </p:extLst>
          </p:nvPr>
        </p:nvGraphicFramePr>
        <p:xfrm>
          <a:off x="6156176" y="1772816"/>
          <a:ext cx="1181100" cy="539750"/>
        </p:xfrm>
        <a:graphic>
          <a:graphicData uri="http://schemas.openxmlformats.org/presentationml/2006/ole">
            <mc:AlternateContent xmlns:mc="http://schemas.openxmlformats.org/markup-compatibility/2006">
              <mc:Choice xmlns:v="urn:schemas-microsoft-com:vml" Requires="v">
                <p:oleObj spid="_x0000_s11302" name="Equation" r:id="rId3" imgW="469800" imgH="215640" progId="Equation.DSMT4">
                  <p:embed/>
                </p:oleObj>
              </mc:Choice>
              <mc:Fallback>
                <p:oleObj name="Equation" r:id="rId3" imgW="469800" imgH="215640" progId="Equation.DSMT4">
                  <p:embed/>
                  <p:pic>
                    <p:nvPicPr>
                      <p:cNvPr id="0" name=""/>
                      <p:cNvPicPr>
                        <a:picLocks noChangeAspect="1" noChangeArrowheads="1"/>
                      </p:cNvPicPr>
                      <p:nvPr/>
                    </p:nvPicPr>
                    <p:blipFill>
                      <a:blip r:embed="rId4"/>
                      <a:srcRect/>
                      <a:stretch>
                        <a:fillRect/>
                      </a:stretch>
                    </p:blipFill>
                    <p:spPr bwMode="auto">
                      <a:xfrm>
                        <a:off x="6156176" y="1772816"/>
                        <a:ext cx="11811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BlokTextu 10"/>
          <p:cNvSpPr txBox="1"/>
          <p:nvPr/>
        </p:nvSpPr>
        <p:spPr>
          <a:xfrm>
            <a:off x="395536" y="3212976"/>
            <a:ext cx="8136904" cy="1938992"/>
          </a:xfrm>
          <a:prstGeom prst="rect">
            <a:avLst/>
          </a:prstGeom>
          <a:noFill/>
        </p:spPr>
        <p:txBody>
          <a:bodyPr wrap="square" rtlCol="0">
            <a:spAutoFit/>
          </a:bodyPr>
          <a:lstStyle/>
          <a:p>
            <a:pPr marL="144000" indent="-514350"/>
            <a:r>
              <a:rPr lang="en-GB" sz="2400" dirty="0">
                <a:latin typeface="Arial" pitchFamily="34" charset="0"/>
                <a:cs typeface="Arial" pitchFamily="34" charset="0"/>
              </a:rPr>
              <a:t>Physical quantities and units:</a:t>
            </a:r>
          </a:p>
          <a:p>
            <a:pPr marL="144000" indent="-514350"/>
            <a:r>
              <a:rPr lang="en-GB" sz="2400" dirty="0">
                <a:latin typeface="Arial" pitchFamily="34" charset="0"/>
                <a:cs typeface="Arial" pitchFamily="34" charset="0"/>
              </a:rPr>
              <a:t>[m] = kg</a:t>
            </a:r>
          </a:p>
          <a:p>
            <a:pPr marL="144000" indent="-514350"/>
            <a:r>
              <a:rPr lang="en-GB" sz="2400" dirty="0">
                <a:latin typeface="Arial" pitchFamily="34" charset="0"/>
                <a:cs typeface="Arial" pitchFamily="34" charset="0"/>
              </a:rPr>
              <a:t>[</a:t>
            </a:r>
            <a:r>
              <a:rPr lang="en-GB" sz="2400" b="1" dirty="0">
                <a:latin typeface="Arial" pitchFamily="34" charset="0"/>
                <a:cs typeface="Arial" pitchFamily="34" charset="0"/>
              </a:rPr>
              <a:t>a</a:t>
            </a:r>
            <a:r>
              <a:rPr lang="en-GB" sz="2400" dirty="0">
                <a:latin typeface="Arial" pitchFamily="34" charset="0"/>
                <a:cs typeface="Arial" pitchFamily="34" charset="0"/>
              </a:rPr>
              <a:t>] = m</a:t>
            </a:r>
            <a:r>
              <a:rPr lang="en-GB" sz="2400" dirty="0">
                <a:latin typeface="Arial" pitchFamily="34" charset="0"/>
                <a:cs typeface="Arial" pitchFamily="34" charset="0"/>
                <a:sym typeface="Symbol"/>
              </a:rPr>
              <a:t>s</a:t>
            </a:r>
            <a:r>
              <a:rPr lang="en-GB" sz="2400" baseline="30000" dirty="0">
                <a:latin typeface="Arial" pitchFamily="34" charset="0"/>
                <a:cs typeface="Arial" pitchFamily="34" charset="0"/>
                <a:sym typeface="Symbol"/>
              </a:rPr>
              <a:t>-2</a:t>
            </a:r>
            <a:r>
              <a:rPr lang="en-GB" sz="2400" dirty="0">
                <a:latin typeface="Arial" pitchFamily="34" charset="0"/>
                <a:cs typeface="Arial" pitchFamily="34" charset="0"/>
                <a:sym typeface="Symbol"/>
              </a:rPr>
              <a:t>  (change of velocity with respect to the time)</a:t>
            </a:r>
          </a:p>
          <a:p>
            <a:pPr marL="144000" indent="-514350"/>
            <a:r>
              <a:rPr lang="en-GB" sz="2400" dirty="0">
                <a:latin typeface="Arial" pitchFamily="34" charset="0"/>
                <a:cs typeface="Arial" pitchFamily="34" charset="0"/>
                <a:sym typeface="Symbol"/>
              </a:rPr>
              <a:t>[</a:t>
            </a:r>
            <a:r>
              <a:rPr lang="en-GB" sz="2400" b="1" dirty="0">
                <a:latin typeface="Arial" pitchFamily="34" charset="0"/>
                <a:cs typeface="Arial" pitchFamily="34" charset="0"/>
                <a:sym typeface="Symbol"/>
              </a:rPr>
              <a:t>F</a:t>
            </a:r>
            <a:r>
              <a:rPr lang="en-GB" sz="2400" dirty="0">
                <a:latin typeface="Arial" pitchFamily="34" charset="0"/>
                <a:cs typeface="Arial" pitchFamily="34" charset="0"/>
                <a:sym typeface="Symbol"/>
              </a:rPr>
              <a:t>] = N = kg</a:t>
            </a:r>
            <a:r>
              <a:rPr lang="en-GB" sz="2400" dirty="0">
                <a:latin typeface="Arial" pitchFamily="34" charset="0"/>
                <a:cs typeface="Arial" pitchFamily="34" charset="0"/>
              </a:rPr>
              <a:t>m</a:t>
            </a:r>
            <a:r>
              <a:rPr lang="en-GB" sz="2400" dirty="0">
                <a:latin typeface="Arial" pitchFamily="34" charset="0"/>
                <a:cs typeface="Arial" pitchFamily="34" charset="0"/>
                <a:sym typeface="Symbol"/>
              </a:rPr>
              <a:t>s</a:t>
            </a:r>
            <a:r>
              <a:rPr lang="en-GB" sz="2400" baseline="30000" dirty="0">
                <a:latin typeface="Arial" pitchFamily="34" charset="0"/>
                <a:cs typeface="Arial" pitchFamily="34" charset="0"/>
                <a:sym typeface="Symbol"/>
              </a:rPr>
              <a:t>-2</a:t>
            </a:r>
            <a:r>
              <a:rPr lang="en-GB" sz="2400" dirty="0">
                <a:latin typeface="Arial" pitchFamily="34" charset="0"/>
                <a:cs typeface="Arial" pitchFamily="34" charset="0"/>
                <a:sym typeface="Symbol"/>
              </a:rPr>
              <a:t> </a:t>
            </a:r>
          </a:p>
          <a:p>
            <a:pPr marL="144000" indent="-514350"/>
            <a:endParaRPr lang="en-GB" sz="2400" dirty="0">
              <a:latin typeface="Arial" pitchFamily="34" charset="0"/>
              <a:cs typeface="Arial" pitchFamily="34" charset="0"/>
            </a:endParaRPr>
          </a:p>
        </p:txBody>
      </p:sp>
      <p:graphicFrame>
        <p:nvGraphicFramePr>
          <p:cNvPr id="52227" name="Object 2"/>
          <p:cNvGraphicFramePr>
            <a:graphicFrameLocks noChangeAspect="1"/>
          </p:cNvGraphicFramePr>
          <p:nvPr>
            <p:extLst>
              <p:ext uri="{D42A27DB-BD31-4B8C-83A1-F6EECF244321}">
                <p14:modId xmlns:p14="http://schemas.microsoft.com/office/powerpoint/2010/main" val="2221557772"/>
              </p:ext>
            </p:extLst>
          </p:nvPr>
        </p:nvGraphicFramePr>
        <p:xfrm>
          <a:off x="336550" y="5661025"/>
          <a:ext cx="2935288" cy="909638"/>
        </p:xfrm>
        <a:graphic>
          <a:graphicData uri="http://schemas.openxmlformats.org/presentationml/2006/ole">
            <mc:AlternateContent xmlns:mc="http://schemas.openxmlformats.org/markup-compatibility/2006">
              <mc:Choice xmlns:v="urn:schemas-microsoft-com:vml" Requires="v">
                <p:oleObj spid="_x0000_s11303" name="Equation" r:id="rId5" imgW="1269720" imgH="393480" progId="Equation.DSMT4">
                  <p:embed/>
                </p:oleObj>
              </mc:Choice>
              <mc:Fallback>
                <p:oleObj name="Equation" r:id="rId5" imgW="1269720" imgH="393480" progId="Equation.DSMT4">
                  <p:embed/>
                  <p:pic>
                    <p:nvPicPr>
                      <p:cNvPr id="0" name=""/>
                      <p:cNvPicPr>
                        <a:picLocks noChangeAspect="1" noChangeArrowheads="1"/>
                      </p:cNvPicPr>
                      <p:nvPr/>
                    </p:nvPicPr>
                    <p:blipFill>
                      <a:blip r:embed="rId6"/>
                      <a:srcRect/>
                      <a:stretch>
                        <a:fillRect/>
                      </a:stretch>
                    </p:blipFill>
                    <p:spPr bwMode="auto">
                      <a:xfrm>
                        <a:off x="336550" y="5661025"/>
                        <a:ext cx="2935288"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8" name="Object 2"/>
          <p:cNvGraphicFramePr>
            <a:graphicFrameLocks noChangeAspect="1"/>
          </p:cNvGraphicFramePr>
          <p:nvPr>
            <p:extLst>
              <p:ext uri="{D42A27DB-BD31-4B8C-83A1-F6EECF244321}">
                <p14:modId xmlns:p14="http://schemas.microsoft.com/office/powerpoint/2010/main" val="3820036949"/>
              </p:ext>
            </p:extLst>
          </p:nvPr>
        </p:nvGraphicFramePr>
        <p:xfrm>
          <a:off x="3390900" y="5589588"/>
          <a:ext cx="4724400" cy="968375"/>
        </p:xfrm>
        <a:graphic>
          <a:graphicData uri="http://schemas.openxmlformats.org/presentationml/2006/ole">
            <mc:AlternateContent xmlns:mc="http://schemas.openxmlformats.org/markup-compatibility/2006">
              <mc:Choice xmlns:v="urn:schemas-microsoft-com:vml" Requires="v">
                <p:oleObj spid="_x0000_s11304" name="Equation" r:id="rId7" imgW="2044440" imgH="419040" progId="Equation.DSMT4">
                  <p:embed/>
                </p:oleObj>
              </mc:Choice>
              <mc:Fallback>
                <p:oleObj name="Equation" r:id="rId7" imgW="2044440" imgH="419040" progId="Equation.DSMT4">
                  <p:embed/>
                  <p:pic>
                    <p:nvPicPr>
                      <p:cNvPr id="0" name=""/>
                      <p:cNvPicPr>
                        <a:picLocks noChangeAspect="1" noChangeArrowheads="1"/>
                      </p:cNvPicPr>
                      <p:nvPr/>
                    </p:nvPicPr>
                    <p:blipFill>
                      <a:blip r:embed="rId8"/>
                      <a:srcRect/>
                      <a:stretch>
                        <a:fillRect/>
                      </a:stretch>
                    </p:blipFill>
                    <p:spPr bwMode="auto">
                      <a:xfrm>
                        <a:off x="3390900" y="5589588"/>
                        <a:ext cx="4724400"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BlokTextu 11"/>
          <p:cNvSpPr txBox="1"/>
          <p:nvPr/>
        </p:nvSpPr>
        <p:spPr>
          <a:xfrm>
            <a:off x="0" y="5157192"/>
            <a:ext cx="9150262" cy="446276"/>
          </a:xfrm>
          <a:prstGeom prst="rect">
            <a:avLst/>
          </a:prstGeom>
          <a:noFill/>
        </p:spPr>
        <p:txBody>
          <a:bodyPr wrap="none" rtlCol="0">
            <a:spAutoFit/>
          </a:bodyPr>
          <a:lstStyle/>
          <a:p>
            <a:r>
              <a:rPr lang="en-US" sz="2300" dirty="0">
                <a:latin typeface="Arial" pitchFamily="34" charset="0"/>
                <a:cs typeface="Arial" pitchFamily="34" charset="0"/>
              </a:rPr>
              <a:t>Comment: velocity and acceleration defined by means of derivatives:</a:t>
            </a:r>
            <a:endParaRPr lang="sk-SK" sz="2300" dirty="0">
              <a:latin typeface="Arial" pitchFamily="34" charset="0"/>
              <a:cs typeface="Arial" pitchFamily="34" charset="0"/>
            </a:endParaRPr>
          </a:p>
        </p:txBody>
      </p:sp>
      <p:sp>
        <p:nvSpPr>
          <p:cNvPr id="13" name="BlokTextu 12"/>
          <p:cNvSpPr txBox="1"/>
          <p:nvPr/>
        </p:nvSpPr>
        <p:spPr>
          <a:xfrm>
            <a:off x="336102" y="488943"/>
            <a:ext cx="5583067" cy="523220"/>
          </a:xfrm>
          <a:prstGeom prst="rect">
            <a:avLst/>
          </a:prstGeom>
          <a:noFill/>
        </p:spPr>
        <p:txBody>
          <a:bodyPr wrap="none" rtlCol="0">
            <a:spAutoFit/>
          </a:bodyPr>
          <a:lstStyle/>
          <a:p>
            <a:r>
              <a:rPr lang="en-US" sz="2800" b="1" dirty="0">
                <a:latin typeface="Arial" pitchFamily="34" charset="0"/>
                <a:cs typeface="Arial" pitchFamily="34" charset="0"/>
              </a:rPr>
              <a:t>Newton’s </a:t>
            </a:r>
            <a:r>
              <a:rPr lang="en-US" sz="2800" b="1" dirty="0">
                <a:solidFill>
                  <a:srgbClr val="990033"/>
                </a:solidFill>
                <a:latin typeface="Arial" pitchFamily="34" charset="0"/>
                <a:cs typeface="Arial" pitchFamily="34" charset="0"/>
              </a:rPr>
              <a:t>three laws of motion</a:t>
            </a:r>
            <a:r>
              <a:rPr lang="sk-SK" sz="2800" b="1" dirty="0">
                <a:latin typeface="Arial" pitchFamily="34" charset="0"/>
                <a:cs typeface="Arial" pitchFamily="34" charset="0"/>
              </a:rPr>
              <a:t>:</a:t>
            </a:r>
          </a:p>
        </p:txBody>
      </p:sp>
    </p:spTree>
    <p:extLst>
      <p:ext uri="{BB962C8B-B14F-4D97-AF65-F5344CB8AC3E}">
        <p14:creationId xmlns:p14="http://schemas.microsoft.com/office/powerpoint/2010/main" val="36625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246180" y="1484784"/>
            <a:ext cx="8897820" cy="1569660"/>
          </a:xfrm>
          <a:prstGeom prst="rect">
            <a:avLst/>
          </a:prstGeom>
          <a:noFill/>
        </p:spPr>
        <p:txBody>
          <a:bodyPr wrap="none" rtlCol="0">
            <a:spAutoFit/>
          </a:bodyPr>
          <a:lstStyle/>
          <a:p>
            <a:pPr marL="514350" indent="-514350"/>
            <a:r>
              <a:rPr lang="en-GB" sz="2400" dirty="0">
                <a:latin typeface="Arial" pitchFamily="34" charset="0"/>
                <a:cs typeface="Arial" pitchFamily="34" charset="0"/>
              </a:rPr>
              <a:t>II. The relationship between an object's mass m, its acceleration</a:t>
            </a:r>
          </a:p>
          <a:p>
            <a:pPr marL="514350" indent="-514350"/>
            <a:r>
              <a:rPr lang="en-GB" sz="2400" dirty="0">
                <a:latin typeface="Arial" pitchFamily="34" charset="0"/>
                <a:cs typeface="Arial" pitchFamily="34" charset="0"/>
              </a:rPr>
              <a:t>     </a:t>
            </a:r>
            <a:r>
              <a:rPr lang="en-GB" sz="2400" b="1" dirty="0">
                <a:latin typeface="Arial" pitchFamily="34" charset="0"/>
                <a:cs typeface="Arial" pitchFamily="34" charset="0"/>
              </a:rPr>
              <a:t>a</a:t>
            </a:r>
            <a:r>
              <a:rPr lang="en-GB" sz="2400" dirty="0">
                <a:latin typeface="Arial" pitchFamily="34" charset="0"/>
                <a:cs typeface="Arial" pitchFamily="34" charset="0"/>
              </a:rPr>
              <a:t>, and the applied force </a:t>
            </a:r>
            <a:r>
              <a:rPr lang="en-GB" sz="2400" b="1" dirty="0">
                <a:latin typeface="Arial" pitchFamily="34" charset="0"/>
                <a:cs typeface="Arial" pitchFamily="34" charset="0"/>
              </a:rPr>
              <a:t>F</a:t>
            </a:r>
            <a:r>
              <a:rPr lang="en-GB" sz="2400" dirty="0">
                <a:latin typeface="Arial" pitchFamily="34" charset="0"/>
                <a:cs typeface="Arial" pitchFamily="34" charset="0"/>
              </a:rPr>
              <a:t> is: </a:t>
            </a:r>
            <a:r>
              <a:rPr lang="sk-SK" sz="2400" dirty="0">
                <a:latin typeface="Arial" pitchFamily="34" charset="0"/>
                <a:cs typeface="Arial" pitchFamily="34" charset="0"/>
              </a:rPr>
              <a:t> </a:t>
            </a:r>
            <a:r>
              <a:rPr lang="en-GB" sz="2400" b="1" dirty="0">
                <a:latin typeface="Arial" pitchFamily="34" charset="0"/>
                <a:cs typeface="Arial" pitchFamily="34" charset="0"/>
              </a:rPr>
              <a:t>F</a:t>
            </a:r>
            <a:r>
              <a:rPr lang="en-GB" sz="2400" dirty="0">
                <a:latin typeface="Arial" pitchFamily="34" charset="0"/>
                <a:cs typeface="Arial" pitchFamily="34" charset="0"/>
              </a:rPr>
              <a:t> = m</a:t>
            </a:r>
            <a:r>
              <a:rPr lang="en-GB" sz="2400" b="1" dirty="0">
                <a:latin typeface="Arial" pitchFamily="34" charset="0"/>
                <a:cs typeface="Arial" pitchFamily="34" charset="0"/>
              </a:rPr>
              <a:t>a</a:t>
            </a:r>
            <a:r>
              <a:rPr lang="sk-SK" sz="2400" dirty="0">
                <a:latin typeface="Arial" pitchFamily="34" charset="0"/>
                <a:cs typeface="Arial" pitchFamily="34" charset="0"/>
              </a:rPr>
              <a:t>   or </a:t>
            </a:r>
            <a:r>
              <a:rPr lang="en-GB" sz="2400" dirty="0">
                <a:latin typeface="Arial" pitchFamily="34" charset="0"/>
                <a:cs typeface="Arial" pitchFamily="34" charset="0"/>
              </a:rPr>
              <a:t> </a:t>
            </a:r>
          </a:p>
          <a:p>
            <a:pPr marL="514350" indent="-514350"/>
            <a:r>
              <a:rPr lang="en-GB" sz="2400" dirty="0">
                <a:latin typeface="Arial" pitchFamily="34" charset="0"/>
                <a:cs typeface="Arial" pitchFamily="34" charset="0"/>
              </a:rPr>
              <a:t>     Acceleration and force are vectors; in this law, directions</a:t>
            </a:r>
          </a:p>
          <a:p>
            <a:pPr marL="514350" indent="-514350"/>
            <a:r>
              <a:rPr lang="en-GB" sz="2400" dirty="0">
                <a:latin typeface="Arial" pitchFamily="34" charset="0"/>
                <a:cs typeface="Arial" pitchFamily="34" charset="0"/>
              </a:rPr>
              <a:t>    of the both vectors is the same.</a:t>
            </a:r>
          </a:p>
        </p:txBody>
      </p:sp>
      <p:graphicFrame>
        <p:nvGraphicFramePr>
          <p:cNvPr id="4" name="Object 2"/>
          <p:cNvGraphicFramePr>
            <a:graphicFrameLocks noChangeAspect="1"/>
          </p:cNvGraphicFramePr>
          <p:nvPr>
            <p:extLst>
              <p:ext uri="{D42A27DB-BD31-4B8C-83A1-F6EECF244321}">
                <p14:modId xmlns:p14="http://schemas.microsoft.com/office/powerpoint/2010/main" val="1426318853"/>
              </p:ext>
            </p:extLst>
          </p:nvPr>
        </p:nvGraphicFramePr>
        <p:xfrm>
          <a:off x="6419850" y="1762125"/>
          <a:ext cx="1181100" cy="539750"/>
        </p:xfrm>
        <a:graphic>
          <a:graphicData uri="http://schemas.openxmlformats.org/presentationml/2006/ole">
            <mc:AlternateContent xmlns:mc="http://schemas.openxmlformats.org/markup-compatibility/2006">
              <mc:Choice xmlns:v="urn:schemas-microsoft-com:vml" Requires="v">
                <p:oleObj spid="_x0000_s12302" name="Equation" r:id="rId3" imgW="469800" imgH="215640" progId="Equation.DSMT4">
                  <p:embed/>
                </p:oleObj>
              </mc:Choice>
              <mc:Fallback>
                <p:oleObj name="Equation" r:id="rId3" imgW="469800" imgH="215640" progId="Equation.DSMT4">
                  <p:embed/>
                  <p:pic>
                    <p:nvPicPr>
                      <p:cNvPr id="0" name=""/>
                      <p:cNvPicPr>
                        <a:picLocks noChangeAspect="1" noChangeArrowheads="1"/>
                      </p:cNvPicPr>
                      <p:nvPr/>
                    </p:nvPicPr>
                    <p:blipFill>
                      <a:blip r:embed="rId4"/>
                      <a:srcRect/>
                      <a:stretch>
                        <a:fillRect/>
                      </a:stretch>
                    </p:blipFill>
                    <p:spPr bwMode="auto">
                      <a:xfrm>
                        <a:off x="6419850" y="1762125"/>
                        <a:ext cx="11811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4" name="AutoShape 6" descr="https://www.mansfieldct.org/Schools/MMS/staff/hand/Lawsnewton2law_files/image004.jpg"/>
          <p:cNvSpPr>
            <a:spLocks noChangeAspect="1" noChangeArrowheads="1"/>
          </p:cNvSpPr>
          <p:nvPr/>
        </p:nvSpPr>
        <p:spPr bwMode="auto">
          <a:xfrm>
            <a:off x="155575" y="-922338"/>
            <a:ext cx="1857375" cy="1933576"/>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53255" name="Picture 7"/>
          <p:cNvPicPr>
            <a:picLocks noChangeAspect="1" noChangeArrowheads="1"/>
          </p:cNvPicPr>
          <p:nvPr/>
        </p:nvPicPr>
        <p:blipFill>
          <a:blip r:embed="rId5" cstate="print"/>
          <a:srcRect/>
          <a:stretch>
            <a:fillRect/>
          </a:stretch>
        </p:blipFill>
        <p:spPr bwMode="auto">
          <a:xfrm>
            <a:off x="274777" y="3284513"/>
            <a:ext cx="2840284" cy="2913112"/>
          </a:xfrm>
          <a:prstGeom prst="rect">
            <a:avLst/>
          </a:prstGeom>
          <a:noFill/>
          <a:ln w="9525">
            <a:noFill/>
            <a:miter lim="800000"/>
            <a:headEnd/>
            <a:tailEnd/>
          </a:ln>
        </p:spPr>
      </p:pic>
      <p:pic>
        <p:nvPicPr>
          <p:cNvPr id="53256" name="Picture 8"/>
          <p:cNvPicPr>
            <a:picLocks noChangeAspect="1" noChangeArrowheads="1"/>
          </p:cNvPicPr>
          <p:nvPr/>
        </p:nvPicPr>
        <p:blipFill>
          <a:blip r:embed="rId6" cstate="print"/>
          <a:srcRect/>
          <a:stretch>
            <a:fillRect/>
          </a:stretch>
        </p:blipFill>
        <p:spPr bwMode="auto">
          <a:xfrm>
            <a:off x="4328639" y="3363024"/>
            <a:ext cx="4821062" cy="3096344"/>
          </a:xfrm>
          <a:prstGeom prst="rect">
            <a:avLst/>
          </a:prstGeom>
          <a:noFill/>
          <a:ln w="9525">
            <a:noFill/>
            <a:miter lim="800000"/>
            <a:headEnd/>
            <a:tailEnd/>
          </a:ln>
        </p:spPr>
      </p:pic>
      <p:cxnSp>
        <p:nvCxnSpPr>
          <p:cNvPr id="3" name="Rovná spojnica 2"/>
          <p:cNvCxnSpPr/>
          <p:nvPr/>
        </p:nvCxnSpPr>
        <p:spPr>
          <a:xfrm flipV="1">
            <a:off x="3491880" y="3212976"/>
            <a:ext cx="0" cy="30963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BlokTextu 10"/>
          <p:cNvSpPr txBox="1"/>
          <p:nvPr/>
        </p:nvSpPr>
        <p:spPr>
          <a:xfrm>
            <a:off x="336102" y="488943"/>
            <a:ext cx="5583067" cy="523220"/>
          </a:xfrm>
          <a:prstGeom prst="rect">
            <a:avLst/>
          </a:prstGeom>
          <a:noFill/>
        </p:spPr>
        <p:txBody>
          <a:bodyPr wrap="none" rtlCol="0">
            <a:spAutoFit/>
          </a:bodyPr>
          <a:lstStyle/>
          <a:p>
            <a:r>
              <a:rPr lang="en-US" sz="2800" b="1" dirty="0">
                <a:latin typeface="Arial" pitchFamily="34" charset="0"/>
                <a:cs typeface="Arial" pitchFamily="34" charset="0"/>
              </a:rPr>
              <a:t>Newton’s </a:t>
            </a:r>
            <a:r>
              <a:rPr lang="en-US" sz="2800" b="1" dirty="0">
                <a:solidFill>
                  <a:srgbClr val="990033"/>
                </a:solidFill>
                <a:latin typeface="Arial" pitchFamily="34" charset="0"/>
                <a:cs typeface="Arial" pitchFamily="34" charset="0"/>
              </a:rPr>
              <a:t>three laws of motion</a:t>
            </a:r>
            <a:r>
              <a:rPr lang="sk-SK" sz="2800" b="1" dirty="0">
                <a:latin typeface="Arial" pitchFamily="34" charset="0"/>
                <a:cs typeface="Arial" pitchFamily="34" charset="0"/>
              </a:rPr>
              <a:t>:</a:t>
            </a:r>
          </a:p>
        </p:txBody>
      </p:sp>
    </p:spTree>
    <p:extLst>
      <p:ext uri="{BB962C8B-B14F-4D97-AF65-F5344CB8AC3E}">
        <p14:creationId xmlns:p14="http://schemas.microsoft.com/office/powerpoint/2010/main" val="37527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lokTextu 8"/>
          <p:cNvSpPr txBox="1"/>
          <p:nvPr/>
        </p:nvSpPr>
        <p:spPr>
          <a:xfrm>
            <a:off x="246180" y="1484784"/>
            <a:ext cx="8846524" cy="2369880"/>
          </a:xfrm>
          <a:prstGeom prst="rect">
            <a:avLst/>
          </a:prstGeom>
          <a:noFill/>
        </p:spPr>
        <p:txBody>
          <a:bodyPr wrap="none" rtlCol="0">
            <a:spAutoFit/>
          </a:bodyPr>
          <a:lstStyle/>
          <a:p>
            <a:pPr marL="514350" indent="-514350"/>
            <a:r>
              <a:rPr lang="en-GB" sz="2400" dirty="0">
                <a:latin typeface="Arial" pitchFamily="34" charset="0"/>
                <a:cs typeface="Arial" pitchFamily="34" charset="0"/>
              </a:rPr>
              <a:t>III. For every action there is an equal and opposite reaction.</a:t>
            </a:r>
          </a:p>
          <a:p>
            <a:pPr marL="514350" indent="-514350"/>
            <a:r>
              <a:rPr lang="en-GB" sz="2400" dirty="0">
                <a:latin typeface="Arial" pitchFamily="34" charset="0"/>
                <a:cs typeface="Arial" pitchFamily="34" charset="0"/>
              </a:rPr>
              <a:t>      This is often termed simply the </a:t>
            </a:r>
            <a:r>
              <a:rPr lang="en-GB" sz="2400" dirty="0">
                <a:solidFill>
                  <a:srgbClr val="990033"/>
                </a:solidFill>
                <a:latin typeface="Arial" pitchFamily="34" charset="0"/>
                <a:cs typeface="Arial" pitchFamily="34" charset="0"/>
              </a:rPr>
              <a:t>"Law of action and reaction"</a:t>
            </a:r>
            <a:r>
              <a:rPr lang="en-GB" sz="2400" dirty="0">
                <a:latin typeface="Arial" pitchFamily="34" charset="0"/>
                <a:cs typeface="Arial" pitchFamily="34" charset="0"/>
              </a:rPr>
              <a:t>.</a:t>
            </a:r>
          </a:p>
          <a:p>
            <a:pPr marL="514350" indent="-514350"/>
            <a:endParaRPr lang="en-GB" sz="1000" dirty="0">
              <a:latin typeface="Arial" pitchFamily="34" charset="0"/>
              <a:cs typeface="Arial" pitchFamily="34" charset="0"/>
            </a:endParaRPr>
          </a:p>
          <a:p>
            <a:pPr marL="514350" indent="-514350"/>
            <a:r>
              <a:rPr lang="en-GB" sz="2400" dirty="0">
                <a:latin typeface="Arial" pitchFamily="34" charset="0"/>
                <a:cs typeface="Arial" pitchFamily="34" charset="0"/>
              </a:rPr>
              <a:t> </a:t>
            </a:r>
            <a:r>
              <a:rPr lang="en-GB" sz="2200" dirty="0">
                <a:latin typeface="Arial" pitchFamily="34" charset="0"/>
                <a:cs typeface="Arial" pitchFamily="34" charset="0"/>
              </a:rPr>
              <a:t>This law is exemplified by what happens if we step off a boat </a:t>
            </a:r>
          </a:p>
          <a:p>
            <a:pPr marL="514350" indent="-514350"/>
            <a:r>
              <a:rPr lang="en-GB" sz="2200" dirty="0">
                <a:latin typeface="Arial" pitchFamily="34" charset="0"/>
                <a:cs typeface="Arial" pitchFamily="34" charset="0"/>
              </a:rPr>
              <a:t> onto the bank of a lake: as we move in the direction of the shore,</a:t>
            </a:r>
          </a:p>
          <a:p>
            <a:pPr marL="514350" indent="-514350"/>
            <a:r>
              <a:rPr lang="en-GB" sz="2200" dirty="0">
                <a:latin typeface="Arial" pitchFamily="34" charset="0"/>
                <a:cs typeface="Arial" pitchFamily="34" charset="0"/>
              </a:rPr>
              <a:t> the boat tends to move in the opposite direction</a:t>
            </a:r>
          </a:p>
          <a:p>
            <a:pPr marL="514350" indent="-514350"/>
            <a:r>
              <a:rPr lang="en-GB" sz="2200" dirty="0">
                <a:latin typeface="Arial" pitchFamily="34" charset="0"/>
                <a:cs typeface="Arial" pitchFamily="34" charset="0"/>
              </a:rPr>
              <a:t>(leaving us facedown in the water, if we aren't careful!).</a:t>
            </a:r>
          </a:p>
        </p:txBody>
      </p:sp>
      <p:sp>
        <p:nvSpPr>
          <p:cNvPr id="53254" name="AutoShape 6" descr="https://www.mansfieldct.org/Schools/MMS/staff/hand/Lawsnewton2law_files/image004.jpg"/>
          <p:cNvSpPr>
            <a:spLocks noChangeAspect="1" noChangeArrowheads="1"/>
          </p:cNvSpPr>
          <p:nvPr/>
        </p:nvSpPr>
        <p:spPr bwMode="auto">
          <a:xfrm>
            <a:off x="155575" y="-922338"/>
            <a:ext cx="1857375" cy="1933576"/>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54275" name="Picture 3"/>
          <p:cNvPicPr>
            <a:picLocks noChangeAspect="1" noChangeArrowheads="1"/>
          </p:cNvPicPr>
          <p:nvPr/>
        </p:nvPicPr>
        <p:blipFill>
          <a:blip r:embed="rId2" cstate="print"/>
          <a:srcRect/>
          <a:stretch>
            <a:fillRect/>
          </a:stretch>
        </p:blipFill>
        <p:spPr bwMode="auto">
          <a:xfrm>
            <a:off x="251520" y="4293096"/>
            <a:ext cx="3705814" cy="2034702"/>
          </a:xfrm>
          <a:prstGeom prst="rect">
            <a:avLst/>
          </a:prstGeom>
          <a:noFill/>
          <a:ln w="9525">
            <a:noFill/>
            <a:miter lim="800000"/>
            <a:headEnd/>
            <a:tailEnd/>
          </a:ln>
        </p:spPr>
      </p:pic>
      <p:pic>
        <p:nvPicPr>
          <p:cNvPr id="54276" name="Picture 4"/>
          <p:cNvPicPr>
            <a:picLocks noChangeAspect="1" noChangeArrowheads="1"/>
          </p:cNvPicPr>
          <p:nvPr/>
        </p:nvPicPr>
        <p:blipFill>
          <a:blip r:embed="rId3" cstate="print"/>
          <a:srcRect/>
          <a:stretch>
            <a:fillRect/>
          </a:stretch>
        </p:blipFill>
        <p:spPr bwMode="auto">
          <a:xfrm>
            <a:off x="4302622" y="4293096"/>
            <a:ext cx="4658494" cy="1872208"/>
          </a:xfrm>
          <a:prstGeom prst="rect">
            <a:avLst/>
          </a:prstGeom>
          <a:noFill/>
          <a:ln w="9525">
            <a:noFill/>
            <a:miter lim="800000"/>
            <a:headEnd/>
            <a:tailEnd/>
          </a:ln>
        </p:spPr>
      </p:pic>
      <p:sp>
        <p:nvSpPr>
          <p:cNvPr id="11" name="BlokTextu 10"/>
          <p:cNvSpPr txBox="1"/>
          <p:nvPr/>
        </p:nvSpPr>
        <p:spPr>
          <a:xfrm>
            <a:off x="336102" y="488943"/>
            <a:ext cx="5583067" cy="523220"/>
          </a:xfrm>
          <a:prstGeom prst="rect">
            <a:avLst/>
          </a:prstGeom>
          <a:noFill/>
        </p:spPr>
        <p:txBody>
          <a:bodyPr wrap="none" rtlCol="0">
            <a:spAutoFit/>
          </a:bodyPr>
          <a:lstStyle/>
          <a:p>
            <a:r>
              <a:rPr lang="en-US" sz="2800" b="1" dirty="0">
                <a:latin typeface="Arial" pitchFamily="34" charset="0"/>
                <a:cs typeface="Arial" pitchFamily="34" charset="0"/>
              </a:rPr>
              <a:t>Newton’s </a:t>
            </a:r>
            <a:r>
              <a:rPr lang="en-US" sz="2800" b="1" dirty="0">
                <a:solidFill>
                  <a:srgbClr val="990033"/>
                </a:solidFill>
                <a:latin typeface="Arial" pitchFamily="34" charset="0"/>
                <a:cs typeface="Arial" pitchFamily="34" charset="0"/>
              </a:rPr>
              <a:t>three laws of motion</a:t>
            </a:r>
            <a:r>
              <a:rPr lang="sk-SK" sz="2800" b="1" dirty="0">
                <a:latin typeface="Arial" pitchFamily="34" charset="0"/>
                <a:cs typeface="Arial" pitchFamily="34" charset="0"/>
              </a:rPr>
              <a:t>:</a:t>
            </a:r>
          </a:p>
        </p:txBody>
      </p:sp>
    </p:spTree>
    <p:extLst>
      <p:ext uri="{BB962C8B-B14F-4D97-AF65-F5344CB8AC3E}">
        <p14:creationId xmlns:p14="http://schemas.microsoft.com/office/powerpoint/2010/main" val="103073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95536" y="0"/>
            <a:ext cx="8229600" cy="548680"/>
          </a:xfrm>
        </p:spPr>
        <p:txBody>
          <a:bodyPr>
            <a:normAutofit fontScale="90000"/>
          </a:bodyPr>
          <a:lstStyle/>
          <a:p>
            <a:r>
              <a:rPr lang="en-US" b="1" dirty="0">
                <a:solidFill>
                  <a:srgbClr val="0000CC"/>
                </a:solidFill>
                <a:latin typeface="Arial" pitchFamily="34" charset="0"/>
                <a:cs typeface="Arial" pitchFamily="34" charset="0"/>
              </a:rPr>
              <a:t>gravitation</a:t>
            </a:r>
          </a:p>
        </p:txBody>
      </p:sp>
      <p:pic>
        <p:nvPicPr>
          <p:cNvPr id="7" name="Picture 3"/>
          <p:cNvPicPr>
            <a:picLocks noChangeAspect="1" noChangeArrowheads="1"/>
          </p:cNvPicPr>
          <p:nvPr/>
        </p:nvPicPr>
        <p:blipFill>
          <a:blip r:embed="rId2" cstate="print"/>
          <a:srcRect/>
          <a:stretch>
            <a:fillRect/>
          </a:stretch>
        </p:blipFill>
        <p:spPr bwMode="auto">
          <a:xfrm>
            <a:off x="0" y="627063"/>
            <a:ext cx="9144000" cy="623093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467544" y="260648"/>
            <a:ext cx="7772400" cy="1143000"/>
          </a:xfrm>
        </p:spPr>
        <p:txBody>
          <a:bodyPr/>
          <a:lstStyle/>
          <a:p>
            <a:r>
              <a:rPr lang="en-US" dirty="0" err="1"/>
              <a:t>Kepler’s</a:t>
            </a:r>
            <a:r>
              <a:rPr lang="en-US" dirty="0"/>
              <a:t> Work</a:t>
            </a:r>
          </a:p>
        </p:txBody>
      </p:sp>
      <p:sp>
        <p:nvSpPr>
          <p:cNvPr id="6" name="Rectangle 8"/>
          <p:cNvSpPr txBox="1">
            <a:spLocks noChangeArrowheads="1"/>
          </p:cNvSpPr>
          <p:nvPr/>
        </p:nvSpPr>
        <p:spPr>
          <a:xfrm>
            <a:off x="465584" y="1412776"/>
            <a:ext cx="38100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sng" strike="noStrike" kern="1200" cap="none" spc="0" normalizeH="0" baseline="0" noProof="0" dirty="0" err="1">
                <a:ln>
                  <a:noFill/>
                </a:ln>
                <a:solidFill>
                  <a:schemeClr val="tx1"/>
                </a:solidFill>
                <a:effectLst/>
                <a:uLnTx/>
                <a:uFillTx/>
                <a:latin typeface="+mn-lt"/>
                <a:ea typeface="+mn-ea"/>
                <a:cs typeface="+mn-cs"/>
              </a:rPr>
              <a:t>Tycho</a:t>
            </a:r>
            <a:r>
              <a:rPr kumimoji="0" lang="en-US" sz="2000" b="0" i="0" u="sng" strike="noStrike" kern="1200" cap="none" spc="0" normalizeH="0" baseline="0" noProof="0" dirty="0">
                <a:ln>
                  <a:noFill/>
                </a:ln>
                <a:solidFill>
                  <a:schemeClr val="tx1"/>
                </a:solidFill>
                <a:effectLst/>
                <a:uLnTx/>
                <a:uFillTx/>
                <a:latin typeface="+mn-lt"/>
                <a:ea typeface="+mn-ea"/>
                <a:cs typeface="+mn-cs"/>
              </a:rPr>
              <a:t> Brahe </a:t>
            </a:r>
            <a:r>
              <a:rPr kumimoji="0" lang="en-US" sz="2000" b="0" i="0" u="none" strike="noStrike" kern="1200" cap="none" spc="0" normalizeH="0" baseline="0" noProof="0" dirty="0">
                <a:ln>
                  <a:noFill/>
                </a:ln>
                <a:solidFill>
                  <a:schemeClr val="tx1"/>
                </a:solidFill>
                <a:effectLst/>
                <a:uLnTx/>
                <a:uFillTx/>
                <a:latin typeface="+mn-lt"/>
                <a:ea typeface="+mn-ea"/>
                <a:cs typeface="+mn-cs"/>
              </a:rPr>
              <a:t>led a team which collected data on the position of the planets (1580-1600 with no telescopes).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m</a:t>
            </a:r>
            <a:r>
              <a:rPr kumimoji="0" lang="en-US" sz="2000" b="0" i="0" u="none" strike="noStrike" kern="1200" cap="none" spc="0" normalizeH="0" baseline="0" noProof="0" dirty="0" err="1">
                <a:ln>
                  <a:noFill/>
                </a:ln>
                <a:solidFill>
                  <a:schemeClr val="tx1"/>
                </a:solidFill>
                <a:effectLst/>
                <a:uLnTx/>
                <a:uFillTx/>
                <a:latin typeface="+mn-lt"/>
                <a:ea typeface="+mn-ea"/>
                <a:cs typeface="+mn-cs"/>
              </a:rPr>
              <a:t>athematician</a:t>
            </a:r>
            <a:r>
              <a:rPr kumimoji="0" lang="en-US" sz="2000" b="0" i="0" u="sng" strike="noStrike" kern="1200" cap="none" spc="0" normalizeH="0" baseline="0" noProof="0" dirty="0">
                <a:ln>
                  <a:noFill/>
                </a:ln>
                <a:solidFill>
                  <a:schemeClr val="tx1"/>
                </a:solidFill>
                <a:effectLst/>
                <a:uLnTx/>
                <a:uFillTx/>
                <a:latin typeface="+mn-lt"/>
                <a:ea typeface="+mn-ea"/>
                <a:cs typeface="+mn-cs"/>
              </a:rPr>
              <a:t> Johannes </a:t>
            </a:r>
            <a:r>
              <a:rPr kumimoji="0" lang="en-US" sz="2000" b="0" i="0" u="sng" strike="noStrike" kern="1200" cap="none" spc="0" normalizeH="0" baseline="0" noProof="0" dirty="0" err="1">
                <a:ln>
                  <a:noFill/>
                </a:ln>
                <a:solidFill>
                  <a:schemeClr val="tx1"/>
                </a:solidFill>
                <a:effectLst/>
                <a:uLnTx/>
                <a:uFillTx/>
                <a:latin typeface="+mn-lt"/>
                <a:ea typeface="+mn-ea"/>
                <a:cs typeface="+mn-cs"/>
              </a:rPr>
              <a:t>Kepler</a:t>
            </a:r>
            <a:r>
              <a:rPr kumimoji="0" lang="en-US" sz="2000" b="0" i="0" u="none" strike="noStrike" kern="1200" cap="none" spc="0" normalizeH="0" baseline="0" noProof="0" dirty="0">
                <a:ln>
                  <a:noFill/>
                </a:ln>
                <a:solidFill>
                  <a:schemeClr val="tx1"/>
                </a:solidFill>
                <a:effectLst/>
                <a:uLnTx/>
                <a:uFillTx/>
                <a:latin typeface="+mn-lt"/>
                <a:ea typeface="+mn-ea"/>
                <a:cs typeface="+mn-cs"/>
              </a:rPr>
              <a:t> was hired by Brahe to analyze the data.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6"/>
          <p:cNvSpPr txBox="1">
            <a:spLocks noChangeArrowheads="1"/>
          </p:cNvSpPr>
          <p:nvPr/>
        </p:nvSpPr>
        <p:spPr>
          <a:xfrm>
            <a:off x="5076056" y="3789040"/>
            <a:ext cx="3810000" cy="28083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h</a:t>
            </a:r>
            <a:r>
              <a:rPr kumimoji="0" lang="en-US" sz="2000" b="0" i="0" u="none" strike="noStrike" kern="1200" cap="none" spc="0" normalizeH="0" baseline="0" noProof="0" dirty="0">
                <a:ln>
                  <a:noFill/>
                </a:ln>
                <a:solidFill>
                  <a:schemeClr val="tx1"/>
                </a:solidFill>
                <a:effectLst/>
                <a:uLnTx/>
                <a:uFillTx/>
                <a:latin typeface="+mn-lt"/>
                <a:ea typeface="+mn-ea"/>
                <a:cs typeface="+mn-cs"/>
              </a:rPr>
              <a:t>e took 20 years of data on position and relative distance.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n</a:t>
            </a:r>
            <a:r>
              <a:rPr kumimoji="0" lang="en-US" sz="2000" b="0" i="0" u="none" strike="noStrike" kern="1200" cap="none" spc="0" normalizeH="0" baseline="0" noProof="0" dirty="0">
                <a:ln>
                  <a:noFill/>
                </a:ln>
                <a:solidFill>
                  <a:schemeClr val="tx1"/>
                </a:solidFill>
                <a:effectLst/>
                <a:uLnTx/>
                <a:uFillTx/>
                <a:latin typeface="+mn-lt"/>
                <a:ea typeface="+mn-ea"/>
                <a:cs typeface="+mn-cs"/>
              </a:rPr>
              <a:t>o calculus, no graph paper, no log tables.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b</a:t>
            </a:r>
            <a:r>
              <a:rPr kumimoji="0" lang="en-US" sz="2000" b="0" i="0" u="none" strike="noStrike" kern="1200" cap="none" spc="0" normalizeH="0" baseline="0" noProof="0" dirty="0" err="1">
                <a:ln>
                  <a:noFill/>
                </a:ln>
                <a:solidFill>
                  <a:schemeClr val="tx1"/>
                </a:solidFill>
                <a:effectLst/>
                <a:uLnTx/>
                <a:uFillTx/>
                <a:latin typeface="+mn-lt"/>
                <a:ea typeface="+mn-ea"/>
                <a:cs typeface="+mn-cs"/>
              </a:rPr>
              <a:t>oth</a:t>
            </a:r>
            <a:r>
              <a:rPr kumimoji="0" lang="en-US" sz="2000" b="0" i="0" u="none" strike="noStrike" kern="1200" cap="none" spc="0" normalizeH="0" baseline="0" noProof="0" dirty="0">
                <a:ln>
                  <a:noFill/>
                </a:ln>
                <a:solidFill>
                  <a:schemeClr val="tx1"/>
                </a:solidFill>
                <a:effectLst/>
                <a:uLnTx/>
                <a:uFillTx/>
                <a:latin typeface="+mn-lt"/>
                <a:ea typeface="+mn-ea"/>
                <a:cs typeface="+mn-cs"/>
              </a:rPr>
              <a:t> Ptolemy and Copernicus were partly wrong.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a:t>h</a:t>
            </a:r>
            <a:r>
              <a:rPr kumimoji="0" lang="en-US" sz="2000" b="0" i="0" u="none" strike="noStrike" kern="1200" cap="none" spc="0" normalizeH="0" baseline="0" noProof="0" dirty="0">
                <a:ln>
                  <a:noFill/>
                </a:ln>
                <a:solidFill>
                  <a:schemeClr val="tx1"/>
                </a:solidFill>
                <a:effectLst/>
                <a:uLnTx/>
                <a:uFillTx/>
                <a:latin typeface="+mn-lt"/>
                <a:ea typeface="+mn-ea"/>
                <a:cs typeface="+mn-cs"/>
              </a:rPr>
              <a:t>e </a:t>
            </a:r>
            <a:r>
              <a:rPr kumimoji="0" lang="en-US" sz="2000" b="0" i="0" u="none" strike="noStrike" kern="1200" cap="none" spc="0" normalizeH="0" baseline="0" noProof="0" dirty="0">
                <a:ln>
                  <a:noFill/>
                </a:ln>
                <a:solidFill>
                  <a:srgbClr val="FF0000"/>
                </a:solidFill>
                <a:effectLst/>
                <a:uLnTx/>
                <a:uFillTx/>
                <a:latin typeface="+mn-lt"/>
                <a:ea typeface="+mn-ea"/>
                <a:cs typeface="+mn-cs"/>
              </a:rPr>
              <a:t>determined three laws of planetary motion </a:t>
            </a:r>
            <a:r>
              <a:rPr kumimoji="0" lang="en-US" sz="2000" b="0" i="0" u="none" strike="noStrike" kern="1200" cap="none" spc="0" normalizeH="0" baseline="0" noProof="0" dirty="0">
                <a:ln>
                  <a:noFill/>
                </a:ln>
                <a:solidFill>
                  <a:schemeClr val="tx1"/>
                </a:solidFill>
                <a:effectLst/>
                <a:uLnTx/>
                <a:uFillTx/>
                <a:latin typeface="+mn-lt"/>
                <a:ea typeface="+mn-ea"/>
                <a:cs typeface="+mn-cs"/>
              </a:rPr>
              <a:t>(1600-1630).</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9" descr="kepler_spheres"/>
          <p:cNvPicPr>
            <a:picLocks noChangeAspect="1" noChangeArrowheads="1"/>
          </p:cNvPicPr>
          <p:nvPr/>
        </p:nvPicPr>
        <p:blipFill>
          <a:blip r:embed="rId2" cstate="print"/>
          <a:srcRect/>
          <a:stretch>
            <a:fillRect/>
          </a:stretch>
        </p:blipFill>
        <p:spPr bwMode="auto">
          <a:xfrm>
            <a:off x="770384" y="3787676"/>
            <a:ext cx="1741488" cy="2133600"/>
          </a:xfrm>
          <a:prstGeom prst="rect">
            <a:avLst/>
          </a:prstGeom>
          <a:noFill/>
        </p:spPr>
      </p:pic>
      <p:pic>
        <p:nvPicPr>
          <p:cNvPr id="10" name="Picture 10" descr="kepler"/>
          <p:cNvPicPr>
            <a:picLocks noChangeAspect="1" noChangeArrowheads="1"/>
          </p:cNvPicPr>
          <p:nvPr/>
        </p:nvPicPr>
        <p:blipFill>
          <a:blip r:embed="rId3" cstate="print"/>
          <a:srcRect/>
          <a:stretch>
            <a:fillRect/>
          </a:stretch>
        </p:blipFill>
        <p:spPr bwMode="auto">
          <a:xfrm>
            <a:off x="2675384" y="3787676"/>
            <a:ext cx="1720850" cy="2133600"/>
          </a:xfrm>
          <a:prstGeom prst="rect">
            <a:avLst/>
          </a:prstGeom>
          <a:noFill/>
        </p:spPr>
      </p:pic>
      <p:pic>
        <p:nvPicPr>
          <p:cNvPr id="188417" name="Picture 1"/>
          <p:cNvPicPr>
            <a:picLocks noChangeAspect="1" noChangeArrowheads="1"/>
          </p:cNvPicPr>
          <p:nvPr/>
        </p:nvPicPr>
        <p:blipFill>
          <a:blip r:embed="rId4" cstate="print"/>
          <a:srcRect/>
          <a:stretch>
            <a:fillRect/>
          </a:stretch>
        </p:blipFill>
        <p:spPr bwMode="auto">
          <a:xfrm>
            <a:off x="4355976" y="1556792"/>
            <a:ext cx="944333" cy="1224136"/>
          </a:xfrm>
          <a:prstGeom prst="rect">
            <a:avLst/>
          </a:prstGeom>
          <a:noFill/>
          <a:ln w="9525">
            <a:noFill/>
            <a:miter lim="800000"/>
            <a:headEnd/>
            <a:tailEnd/>
          </a:ln>
        </p:spPr>
      </p:pic>
      <p:sp>
        <p:nvSpPr>
          <p:cNvPr id="11" name="BlokTextu 10"/>
          <p:cNvSpPr txBox="1"/>
          <p:nvPr/>
        </p:nvSpPr>
        <p:spPr>
          <a:xfrm>
            <a:off x="2627784" y="5949280"/>
            <a:ext cx="1716175" cy="646331"/>
          </a:xfrm>
          <a:prstGeom prst="rect">
            <a:avLst/>
          </a:prstGeom>
          <a:noFill/>
        </p:spPr>
        <p:txBody>
          <a:bodyPr wrap="none" rtlCol="0">
            <a:spAutoFit/>
          </a:bodyPr>
          <a:lstStyle/>
          <a:p>
            <a:r>
              <a:rPr lang="sk-SK" dirty="0" err="1"/>
              <a:t>Johannes</a:t>
            </a:r>
            <a:r>
              <a:rPr lang="sk-SK" dirty="0"/>
              <a:t> </a:t>
            </a:r>
            <a:r>
              <a:rPr lang="sk-SK" dirty="0" err="1"/>
              <a:t>Kepler</a:t>
            </a:r>
            <a:endParaRPr lang="sk-SK" dirty="0"/>
          </a:p>
          <a:p>
            <a:r>
              <a:rPr lang="sk-SK" dirty="0"/>
              <a:t>   1571 - 1630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title"/>
          </p:nvPr>
        </p:nvSpPr>
        <p:spPr>
          <a:xfrm>
            <a:off x="755576" y="476672"/>
            <a:ext cx="7772400" cy="1143000"/>
          </a:xfrm>
        </p:spPr>
        <p:txBody>
          <a:bodyPr/>
          <a:lstStyle/>
          <a:p>
            <a:r>
              <a:rPr lang="en-US" dirty="0"/>
              <a:t>1. Kepler’s First Law</a:t>
            </a:r>
          </a:p>
        </p:txBody>
      </p:sp>
      <p:sp>
        <p:nvSpPr>
          <p:cNvPr id="12" name="Rectangle 7"/>
          <p:cNvSpPr txBox="1">
            <a:spLocks noChangeArrowheads="1"/>
          </p:cNvSpPr>
          <p:nvPr/>
        </p:nvSpPr>
        <p:spPr>
          <a:xfrm>
            <a:off x="755576" y="2102272"/>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The orbit of a planet is an ellipse with the sun at one focus.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hlinkClick r:id="rId2"/>
            </a:endParaRPr>
          </a:p>
        </p:txBody>
      </p:sp>
      <p:sp>
        <p:nvSpPr>
          <p:cNvPr id="13" name="Oval 8"/>
          <p:cNvSpPr>
            <a:spLocks noChangeArrowheads="1"/>
          </p:cNvSpPr>
          <p:nvPr/>
        </p:nvSpPr>
        <p:spPr bwMode="auto">
          <a:xfrm>
            <a:off x="2431976" y="3334172"/>
            <a:ext cx="3810000" cy="1981200"/>
          </a:xfrm>
          <a:prstGeom prst="ellipse">
            <a:avLst/>
          </a:prstGeom>
          <a:noFill/>
          <a:ln w="19050">
            <a:solidFill>
              <a:schemeClr val="tx1"/>
            </a:solidFill>
            <a:round/>
            <a:headEnd type="none" w="sm" len="sm"/>
            <a:tailEnd type="none" w="sm" len="sm"/>
          </a:ln>
          <a:effectLst/>
        </p:spPr>
        <p:txBody>
          <a:bodyPr wrap="none" anchor="ctr"/>
          <a:lstStyle/>
          <a:p>
            <a:endParaRPr lang="sk-SK"/>
          </a:p>
        </p:txBody>
      </p:sp>
      <p:sp>
        <p:nvSpPr>
          <p:cNvPr id="14" name="Oval 9"/>
          <p:cNvSpPr>
            <a:spLocks noChangeArrowheads="1"/>
          </p:cNvSpPr>
          <p:nvPr/>
        </p:nvSpPr>
        <p:spPr bwMode="auto">
          <a:xfrm>
            <a:off x="2889176" y="4248572"/>
            <a:ext cx="152400" cy="152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sk-SK"/>
          </a:p>
        </p:txBody>
      </p:sp>
      <p:sp>
        <p:nvSpPr>
          <p:cNvPr id="15" name="Oval 10"/>
          <p:cNvSpPr>
            <a:spLocks noChangeArrowheads="1"/>
          </p:cNvSpPr>
          <p:nvPr/>
        </p:nvSpPr>
        <p:spPr bwMode="auto">
          <a:xfrm>
            <a:off x="5556176" y="4172372"/>
            <a:ext cx="304800" cy="3048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sk-SK"/>
          </a:p>
        </p:txBody>
      </p:sp>
      <p:sp>
        <p:nvSpPr>
          <p:cNvPr id="16" name="Line 11"/>
          <p:cNvSpPr>
            <a:spLocks noChangeShapeType="1"/>
          </p:cNvSpPr>
          <p:nvPr/>
        </p:nvSpPr>
        <p:spPr bwMode="auto">
          <a:xfrm flipV="1">
            <a:off x="2965376" y="3410372"/>
            <a:ext cx="1981200" cy="914400"/>
          </a:xfrm>
          <a:prstGeom prst="line">
            <a:avLst/>
          </a:prstGeom>
          <a:noFill/>
          <a:ln w="19050">
            <a:solidFill>
              <a:schemeClr val="tx2"/>
            </a:solidFill>
            <a:prstDash val="dash"/>
            <a:round/>
            <a:headEnd type="none" w="sm" len="sm"/>
            <a:tailEnd type="none" w="sm" len="sm"/>
          </a:ln>
          <a:effectLst/>
        </p:spPr>
        <p:txBody>
          <a:bodyPr wrap="none" anchor="ctr"/>
          <a:lstStyle/>
          <a:p>
            <a:endParaRPr lang="sk-SK"/>
          </a:p>
        </p:txBody>
      </p:sp>
      <p:sp>
        <p:nvSpPr>
          <p:cNvPr id="17" name="Line 12"/>
          <p:cNvSpPr>
            <a:spLocks noChangeShapeType="1"/>
          </p:cNvSpPr>
          <p:nvPr/>
        </p:nvSpPr>
        <p:spPr bwMode="auto">
          <a:xfrm>
            <a:off x="4946576" y="3410372"/>
            <a:ext cx="762000" cy="914400"/>
          </a:xfrm>
          <a:prstGeom prst="line">
            <a:avLst/>
          </a:prstGeom>
          <a:noFill/>
          <a:ln w="19050">
            <a:solidFill>
              <a:schemeClr val="tx2"/>
            </a:solidFill>
            <a:prstDash val="dash"/>
            <a:round/>
            <a:headEnd type="none" w="sm" len="sm"/>
            <a:tailEnd type="none" w="sm" len="sm"/>
          </a:ln>
          <a:effectLst/>
        </p:spPr>
        <p:txBody>
          <a:bodyPr wrap="none" anchor="ctr"/>
          <a:lstStyle/>
          <a:p>
            <a:endParaRPr lang="sk-SK"/>
          </a:p>
        </p:txBody>
      </p:sp>
      <p:sp>
        <p:nvSpPr>
          <p:cNvPr id="18" name="Line 13"/>
          <p:cNvSpPr>
            <a:spLocks noChangeShapeType="1"/>
          </p:cNvSpPr>
          <p:nvPr/>
        </p:nvSpPr>
        <p:spPr bwMode="auto">
          <a:xfrm flipH="1">
            <a:off x="2584376" y="4324772"/>
            <a:ext cx="381000" cy="381000"/>
          </a:xfrm>
          <a:prstGeom prst="line">
            <a:avLst/>
          </a:prstGeom>
          <a:noFill/>
          <a:ln w="28575">
            <a:solidFill>
              <a:schemeClr val="hlink"/>
            </a:solidFill>
            <a:prstDash val="dash"/>
            <a:round/>
            <a:headEnd type="none" w="sm" len="sm"/>
            <a:tailEnd type="none" w="sm" len="sm"/>
          </a:ln>
          <a:effectLst/>
        </p:spPr>
        <p:txBody>
          <a:bodyPr wrap="none" anchor="ctr"/>
          <a:lstStyle/>
          <a:p>
            <a:endParaRPr lang="sk-SK"/>
          </a:p>
        </p:txBody>
      </p:sp>
      <p:sp>
        <p:nvSpPr>
          <p:cNvPr id="19" name="Line 14"/>
          <p:cNvSpPr>
            <a:spLocks noChangeShapeType="1"/>
          </p:cNvSpPr>
          <p:nvPr/>
        </p:nvSpPr>
        <p:spPr bwMode="auto">
          <a:xfrm flipV="1">
            <a:off x="2584376" y="4324772"/>
            <a:ext cx="3124200" cy="381000"/>
          </a:xfrm>
          <a:prstGeom prst="line">
            <a:avLst/>
          </a:prstGeom>
          <a:noFill/>
          <a:ln w="28575">
            <a:solidFill>
              <a:schemeClr val="hlink"/>
            </a:solidFill>
            <a:prstDash val="dash"/>
            <a:round/>
            <a:headEnd type="none" w="sm" len="sm"/>
            <a:tailEnd type="none" w="sm" len="sm"/>
          </a:ln>
          <a:effectLst/>
        </p:spPr>
        <p:txBody>
          <a:bodyPr wrap="none" anchor="ctr"/>
          <a:lstStyle/>
          <a:p>
            <a:endParaRPr lang="sk-SK"/>
          </a:p>
        </p:txBody>
      </p:sp>
      <p:sp>
        <p:nvSpPr>
          <p:cNvPr id="20" name="Text Box 15"/>
          <p:cNvSpPr txBox="1">
            <a:spLocks noChangeArrowheads="1"/>
          </p:cNvSpPr>
          <p:nvPr/>
        </p:nvSpPr>
        <p:spPr bwMode="auto">
          <a:xfrm>
            <a:off x="2195736" y="5467772"/>
            <a:ext cx="4608512" cy="707886"/>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sz="2000" dirty="0">
                <a:latin typeface="Arial" pitchFamily="34" charset="0"/>
              </a:rPr>
              <a:t>A path connecting the two foci to the ellipse always has the same length.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Grp="1" noChangeArrowheads="1"/>
          </p:cNvSpPr>
          <p:nvPr>
            <p:ph type="title"/>
          </p:nvPr>
        </p:nvSpPr>
        <p:spPr>
          <a:xfrm>
            <a:off x="683568" y="435248"/>
            <a:ext cx="7772400" cy="1143000"/>
          </a:xfrm>
        </p:spPr>
        <p:txBody>
          <a:bodyPr/>
          <a:lstStyle/>
          <a:p>
            <a:r>
              <a:rPr lang="sk-SK" dirty="0"/>
              <a:t>2. </a:t>
            </a:r>
            <a:r>
              <a:rPr lang="en-US" dirty="0"/>
              <a:t>Kepler’s Second Law</a:t>
            </a:r>
          </a:p>
        </p:txBody>
      </p:sp>
      <p:sp>
        <p:nvSpPr>
          <p:cNvPr id="23" name="Rectangle 10"/>
          <p:cNvSpPr txBox="1">
            <a:spLocks noChangeArrowheads="1"/>
          </p:cNvSpPr>
          <p:nvPr/>
        </p:nvSpPr>
        <p:spPr>
          <a:xfrm>
            <a:off x="683568" y="2060848"/>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The line joining a planet and the sun sweeps equal areas in equal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24" name="Oval 11"/>
          <p:cNvSpPr>
            <a:spLocks noChangeArrowheads="1"/>
          </p:cNvSpPr>
          <p:nvPr/>
        </p:nvSpPr>
        <p:spPr bwMode="auto">
          <a:xfrm>
            <a:off x="5865168" y="4588148"/>
            <a:ext cx="304800" cy="304800"/>
          </a:xfrm>
          <a:prstGeom prst="ellipse">
            <a:avLst/>
          </a:prstGeom>
          <a:solidFill>
            <a:schemeClr val="hlink"/>
          </a:solidFill>
          <a:ln w="12700">
            <a:solidFill>
              <a:schemeClr val="tx1"/>
            </a:solidFill>
            <a:round/>
            <a:headEnd type="none" w="sm" len="sm"/>
            <a:tailEnd type="none" w="sm" len="sm"/>
          </a:ln>
          <a:effectLst/>
        </p:spPr>
        <p:txBody>
          <a:bodyPr wrap="none" anchor="ctr"/>
          <a:lstStyle/>
          <a:p>
            <a:pPr algn="ctr"/>
            <a:endParaRPr lang="sk-SK">
              <a:solidFill>
                <a:schemeClr val="hlink"/>
              </a:solidFill>
            </a:endParaRPr>
          </a:p>
        </p:txBody>
      </p:sp>
      <p:sp>
        <p:nvSpPr>
          <p:cNvPr id="25" name="AutoShape 12"/>
          <p:cNvSpPr>
            <a:spLocks noChangeArrowheads="1"/>
          </p:cNvSpPr>
          <p:nvPr/>
        </p:nvSpPr>
        <p:spPr bwMode="auto">
          <a:xfrm rot="5345850">
            <a:off x="3846662" y="2642667"/>
            <a:ext cx="230187" cy="4117975"/>
          </a:xfrm>
          <a:prstGeom prst="triangle">
            <a:avLst>
              <a:gd name="adj" fmla="val 67681"/>
            </a:avLst>
          </a:prstGeom>
          <a:solidFill>
            <a:schemeClr val="accent2"/>
          </a:solidFill>
          <a:ln w="12700">
            <a:solidFill>
              <a:schemeClr val="bg2"/>
            </a:solidFill>
            <a:miter lim="800000"/>
            <a:headEnd type="none" w="sm" len="sm"/>
            <a:tailEnd type="none" w="sm" len="sm"/>
          </a:ln>
          <a:effectLst/>
        </p:spPr>
        <p:txBody>
          <a:bodyPr wrap="none" anchor="ctr"/>
          <a:lstStyle/>
          <a:p>
            <a:endParaRPr lang="sk-SK"/>
          </a:p>
        </p:txBody>
      </p:sp>
      <p:sp>
        <p:nvSpPr>
          <p:cNvPr id="26" name="AutoShape 13"/>
          <p:cNvSpPr>
            <a:spLocks noChangeArrowheads="1"/>
          </p:cNvSpPr>
          <p:nvPr/>
        </p:nvSpPr>
        <p:spPr bwMode="auto">
          <a:xfrm rot="19676920">
            <a:off x="5795318" y="4659586"/>
            <a:ext cx="900113" cy="817562"/>
          </a:xfrm>
          <a:prstGeom prst="triangle">
            <a:avLst>
              <a:gd name="adj" fmla="val 50000"/>
            </a:avLst>
          </a:prstGeom>
          <a:solidFill>
            <a:schemeClr val="accent2"/>
          </a:solidFill>
          <a:ln w="12700">
            <a:solidFill>
              <a:schemeClr val="bg2"/>
            </a:solidFill>
            <a:miter lim="800000"/>
            <a:headEnd type="none" w="sm" len="sm"/>
            <a:tailEnd type="none" w="sm" len="sm"/>
          </a:ln>
          <a:effectLst/>
        </p:spPr>
        <p:txBody>
          <a:bodyPr wrap="none" anchor="ctr"/>
          <a:lstStyle/>
          <a:p>
            <a:endParaRPr lang="sk-SK"/>
          </a:p>
        </p:txBody>
      </p:sp>
      <p:sp>
        <p:nvSpPr>
          <p:cNvPr id="27" name="Text Box 14"/>
          <p:cNvSpPr txBox="1">
            <a:spLocks noChangeArrowheads="1"/>
          </p:cNvSpPr>
          <p:nvPr/>
        </p:nvSpPr>
        <p:spPr bwMode="auto">
          <a:xfrm>
            <a:off x="2740968" y="4892948"/>
            <a:ext cx="2133600" cy="641350"/>
          </a:xfrm>
          <a:prstGeom prst="rect">
            <a:avLst/>
          </a:prstGeom>
          <a:noFill/>
          <a:ln w="12700">
            <a:noFill/>
            <a:miter lim="800000"/>
            <a:headEnd type="none" w="sm" len="sm"/>
            <a:tailEnd type="none" w="sm" len="sm"/>
          </a:ln>
          <a:effectLst/>
        </p:spPr>
        <p:txBody>
          <a:bodyPr>
            <a:spAutoFit/>
          </a:bodyPr>
          <a:lstStyle/>
          <a:p>
            <a:r>
              <a:rPr lang="en-US" sz="1800">
                <a:latin typeface="Arial" pitchFamily="34" charset="0"/>
              </a:rPr>
              <a:t>The planet moves slowly here.</a:t>
            </a:r>
            <a:endParaRPr lang="en-US">
              <a:latin typeface="Arial" pitchFamily="34" charset="0"/>
            </a:endParaRPr>
          </a:p>
        </p:txBody>
      </p:sp>
      <p:sp>
        <p:nvSpPr>
          <p:cNvPr id="28" name="Text Box 15"/>
          <p:cNvSpPr txBox="1">
            <a:spLocks noChangeArrowheads="1"/>
          </p:cNvSpPr>
          <p:nvPr/>
        </p:nvSpPr>
        <p:spPr bwMode="auto">
          <a:xfrm>
            <a:off x="6017568" y="5731148"/>
            <a:ext cx="2073275" cy="641350"/>
          </a:xfrm>
          <a:prstGeom prst="rect">
            <a:avLst/>
          </a:prstGeom>
          <a:noFill/>
          <a:ln w="12700">
            <a:noFill/>
            <a:miter lim="800000"/>
            <a:headEnd type="none" w="sm" len="sm"/>
            <a:tailEnd type="none" w="sm" len="sm"/>
          </a:ln>
          <a:effectLst/>
        </p:spPr>
        <p:txBody>
          <a:bodyPr>
            <a:spAutoFit/>
          </a:bodyPr>
          <a:lstStyle/>
          <a:p>
            <a:r>
              <a:rPr lang="en-US" sz="1800">
                <a:latin typeface="Arial" pitchFamily="34" charset="0"/>
              </a:rPr>
              <a:t>The planet moves quickly here.</a:t>
            </a:r>
            <a:endParaRPr lang="en-US">
              <a:latin typeface="Arial" pitchFamily="34" charset="0"/>
            </a:endParaRPr>
          </a:p>
        </p:txBody>
      </p:sp>
      <p:sp>
        <p:nvSpPr>
          <p:cNvPr id="29" name="Oval 16"/>
          <p:cNvSpPr>
            <a:spLocks noChangeArrowheads="1"/>
          </p:cNvSpPr>
          <p:nvPr/>
        </p:nvSpPr>
        <p:spPr bwMode="auto">
          <a:xfrm>
            <a:off x="1902768" y="3521348"/>
            <a:ext cx="5105400" cy="2362200"/>
          </a:xfrm>
          <a:prstGeom prst="ellipse">
            <a:avLst/>
          </a:prstGeom>
          <a:noFill/>
          <a:ln w="19050">
            <a:solidFill>
              <a:schemeClr val="tx1"/>
            </a:solidFill>
            <a:round/>
            <a:headEnd type="none" w="sm" len="sm"/>
            <a:tailEnd type="none" w="sm" len="sm"/>
          </a:ln>
          <a:effectLst/>
        </p:spPr>
        <p:txBody>
          <a:bodyPr wrap="none" anchor="ctr"/>
          <a:lstStyle/>
          <a:p>
            <a:endParaRPr lang="sk-SK"/>
          </a:p>
        </p:txBody>
      </p:sp>
      <p:sp>
        <p:nvSpPr>
          <p:cNvPr id="30" name="Text Box 17"/>
          <p:cNvSpPr txBox="1">
            <a:spLocks noChangeArrowheads="1"/>
          </p:cNvSpPr>
          <p:nvPr/>
        </p:nvSpPr>
        <p:spPr bwMode="auto">
          <a:xfrm>
            <a:off x="1445568" y="4511948"/>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latin typeface="Symbol" pitchFamily="18" charset="2"/>
              </a:rPr>
              <a:t>D</a:t>
            </a:r>
            <a:r>
              <a:rPr lang="en-US" sz="1800" i="1"/>
              <a:t>t</a:t>
            </a:r>
          </a:p>
        </p:txBody>
      </p:sp>
      <p:sp>
        <p:nvSpPr>
          <p:cNvPr id="31" name="Text Box 18"/>
          <p:cNvSpPr txBox="1">
            <a:spLocks noChangeArrowheads="1"/>
          </p:cNvSpPr>
          <p:nvPr/>
        </p:nvSpPr>
        <p:spPr bwMode="auto">
          <a:xfrm>
            <a:off x="6398568" y="5350148"/>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latin typeface="Symbol" pitchFamily="18" charset="2"/>
              </a:rPr>
              <a:t>D</a:t>
            </a:r>
            <a:r>
              <a:rPr lang="en-US" sz="1800" i="1"/>
              <a:t>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a:spLocks noGrp="1" noChangeArrowheads="1"/>
          </p:cNvSpPr>
          <p:nvPr>
            <p:ph type="title"/>
          </p:nvPr>
        </p:nvSpPr>
        <p:spPr>
          <a:xfrm>
            <a:off x="683568" y="435248"/>
            <a:ext cx="7772400" cy="1143000"/>
          </a:xfrm>
        </p:spPr>
        <p:txBody>
          <a:bodyPr/>
          <a:lstStyle/>
          <a:p>
            <a:r>
              <a:rPr lang="sk-SK" dirty="0"/>
              <a:t>2. </a:t>
            </a:r>
            <a:r>
              <a:rPr lang="en-US" dirty="0"/>
              <a:t>Kepler’s Second Law</a:t>
            </a:r>
          </a:p>
        </p:txBody>
      </p:sp>
      <p:sp>
        <p:nvSpPr>
          <p:cNvPr id="23" name="Rectangle 10"/>
          <p:cNvSpPr txBox="1">
            <a:spLocks noChangeArrowheads="1"/>
          </p:cNvSpPr>
          <p:nvPr/>
        </p:nvSpPr>
        <p:spPr>
          <a:xfrm>
            <a:off x="683568" y="2060848"/>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The line joining a planet and the sun sweeps equal areas in equal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pic>
        <p:nvPicPr>
          <p:cNvPr id="32" name="Obrázok 7" descr="Lewkepler2.gif"/>
          <p:cNvPicPr>
            <a:picLocks noChangeAspect="1"/>
          </p:cNvPicPr>
          <p:nvPr/>
        </p:nvPicPr>
        <p:blipFill>
          <a:blip r:embed="rId2" cstate="print"/>
          <a:srcRect/>
          <a:stretch>
            <a:fillRect/>
          </a:stretch>
        </p:blipFill>
        <p:spPr bwMode="auto">
          <a:xfrm>
            <a:off x="1547664" y="3284984"/>
            <a:ext cx="5832648" cy="336498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827584" y="282849"/>
            <a:ext cx="7772400" cy="1143000"/>
          </a:xfrm>
        </p:spPr>
        <p:txBody>
          <a:bodyPr/>
          <a:lstStyle/>
          <a:p>
            <a:r>
              <a:rPr lang="sk-SK" dirty="0"/>
              <a:t>3. </a:t>
            </a:r>
            <a:r>
              <a:rPr lang="en-US" dirty="0"/>
              <a:t>Kepler’s Third Law</a:t>
            </a:r>
          </a:p>
        </p:txBody>
      </p:sp>
      <p:sp>
        <p:nvSpPr>
          <p:cNvPr id="14" name="Rectangle 5"/>
          <p:cNvSpPr txBox="1">
            <a:spLocks noChangeArrowheads="1"/>
          </p:cNvSpPr>
          <p:nvPr/>
        </p:nvSpPr>
        <p:spPr>
          <a:xfrm>
            <a:off x="827584" y="1556792"/>
            <a:ext cx="7992888"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square of a planet’s period is proportional to the cube of the length of the orbit’s </a:t>
            </a:r>
            <a:r>
              <a:rPr kumimoji="0" lang="en-US" sz="2800" b="0" i="0" u="none" strike="noStrike" kern="1200" cap="none" spc="0" normalizeH="0" baseline="0" noProof="0" dirty="0" err="1">
                <a:ln>
                  <a:noFill/>
                </a:ln>
                <a:solidFill>
                  <a:schemeClr val="tx1"/>
                </a:solidFill>
                <a:effectLst/>
                <a:uLnTx/>
                <a:uFillTx/>
                <a:latin typeface="+mn-lt"/>
                <a:ea typeface="+mn-ea"/>
                <a:cs typeface="+mn-cs"/>
              </a:rPr>
              <a:t>semimajor</a:t>
            </a:r>
            <a:r>
              <a:rPr kumimoji="0" lang="en-US" sz="2800" b="0" i="0" u="none" strike="noStrike" kern="1200" cap="none" spc="0" normalizeH="0" baseline="0" noProof="0" dirty="0">
                <a:ln>
                  <a:noFill/>
                </a:ln>
                <a:solidFill>
                  <a:schemeClr val="tx1"/>
                </a:solidFill>
                <a:effectLst/>
                <a:uLnTx/>
                <a:uFillTx/>
                <a:latin typeface="+mn-lt"/>
                <a:ea typeface="+mn-ea"/>
                <a:cs typeface="+mn-cs"/>
              </a:rPr>
              <a:t> axis.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u="none" strike="noStrike" kern="1200" cap="none" spc="0" normalizeH="0" baseline="0" noProof="0" dirty="0">
                <a:ln>
                  <a:noFill/>
                </a:ln>
                <a:solidFill>
                  <a:schemeClr val="tx1"/>
                </a:solidFill>
                <a:effectLst/>
                <a:uLnTx/>
                <a:uFillTx/>
                <a:latin typeface="+mn-lt"/>
                <a:ea typeface="+mn-ea"/>
                <a:cs typeface="+mn-cs"/>
              </a:rPr>
              <a:t>T</a:t>
            </a:r>
            <a:r>
              <a:rPr kumimoji="0" lang="en-US" sz="2800" b="0" i="0" u="none" strike="noStrike" kern="1200" cap="none" spc="0" normalizeH="0" baseline="30000" noProof="0" dirty="0">
                <a:ln>
                  <a:noFill/>
                </a:ln>
                <a:solidFill>
                  <a:schemeClr val="tx1"/>
                </a:solidFill>
                <a:effectLst/>
                <a:uLnTx/>
                <a:uFillTx/>
                <a:latin typeface="+mn-lt"/>
                <a:ea typeface="+mn-ea"/>
                <a:cs typeface="+mn-cs"/>
              </a:rPr>
              <a:t>2</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u="none" strike="noStrike" kern="1200" cap="none" spc="0" normalizeH="0" baseline="0" noProof="0" dirty="0">
                <a:ln>
                  <a:noFill/>
                </a:ln>
                <a:solidFill>
                  <a:schemeClr val="tx1"/>
                </a:solidFill>
                <a:effectLst/>
                <a:uLnTx/>
                <a:uFillTx/>
                <a:latin typeface="+mn-lt"/>
                <a:ea typeface="+mn-ea"/>
                <a:cs typeface="+mn-cs"/>
              </a:rPr>
              <a:t>a</a:t>
            </a:r>
            <a:r>
              <a:rPr kumimoji="0" lang="en-US" sz="2800" b="0" i="0" u="none" strike="noStrike" kern="1200" cap="none" spc="0" normalizeH="0" baseline="30000" noProof="0" dirty="0">
                <a:ln>
                  <a:noFill/>
                </a:ln>
                <a:solidFill>
                  <a:schemeClr val="tx1"/>
                </a:solidFill>
                <a:effectLst/>
                <a:uLnTx/>
                <a:uFillTx/>
                <a:latin typeface="+mn-lt"/>
                <a:ea typeface="+mn-ea"/>
                <a:cs typeface="+mn-cs"/>
              </a:rPr>
              <a:t>3</a:t>
            </a:r>
            <a:r>
              <a:rPr kumimoji="0" lang="en-US" sz="2800" b="0" i="0" u="none" strike="noStrike" kern="1200" cap="none" spc="0" normalizeH="0" baseline="0" noProof="0" dirty="0">
                <a:ln>
                  <a:noFill/>
                </a:ln>
                <a:solidFill>
                  <a:schemeClr val="tx1"/>
                </a:solidFill>
                <a:effectLst/>
                <a:uLnTx/>
                <a:uFillTx/>
                <a:latin typeface="+mn-lt"/>
                <a:ea typeface="+mn-ea"/>
                <a:cs typeface="+mn-cs"/>
              </a:rPr>
              <a:t> = constant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constant is the same for all objects orbiting the Sun</a:t>
            </a:r>
          </a:p>
        </p:txBody>
      </p:sp>
      <p:sp>
        <p:nvSpPr>
          <p:cNvPr id="15" name="Oval 6"/>
          <p:cNvSpPr>
            <a:spLocks noChangeArrowheads="1"/>
          </p:cNvSpPr>
          <p:nvPr/>
        </p:nvSpPr>
        <p:spPr bwMode="auto">
          <a:xfrm>
            <a:off x="2351584" y="3826148"/>
            <a:ext cx="3581400" cy="2286000"/>
          </a:xfrm>
          <a:prstGeom prst="ellipse">
            <a:avLst/>
          </a:prstGeom>
          <a:noFill/>
          <a:ln w="19050">
            <a:solidFill>
              <a:schemeClr val="tx1"/>
            </a:solidFill>
            <a:round/>
            <a:headEnd type="none" w="sm" len="sm"/>
            <a:tailEnd type="none" w="sm" len="sm"/>
          </a:ln>
          <a:effectLst/>
        </p:spPr>
        <p:txBody>
          <a:bodyPr wrap="none" anchor="ctr"/>
          <a:lstStyle/>
          <a:p>
            <a:endParaRPr lang="sk-SK"/>
          </a:p>
        </p:txBody>
      </p:sp>
      <p:sp>
        <p:nvSpPr>
          <p:cNvPr id="16" name="Line 7"/>
          <p:cNvSpPr>
            <a:spLocks noChangeShapeType="1"/>
          </p:cNvSpPr>
          <p:nvPr/>
        </p:nvSpPr>
        <p:spPr bwMode="auto">
          <a:xfrm>
            <a:off x="4180384" y="4969148"/>
            <a:ext cx="1752600" cy="0"/>
          </a:xfrm>
          <a:prstGeom prst="line">
            <a:avLst/>
          </a:prstGeom>
          <a:noFill/>
          <a:ln w="28575">
            <a:solidFill>
              <a:schemeClr val="accent1"/>
            </a:solidFill>
            <a:prstDash val="sysDot"/>
            <a:round/>
            <a:headEnd type="none" w="sm" len="sm"/>
            <a:tailEnd type="none" w="sm" len="sm"/>
          </a:ln>
          <a:effectLst/>
        </p:spPr>
        <p:txBody>
          <a:bodyPr wrap="none" anchor="ctr"/>
          <a:lstStyle/>
          <a:p>
            <a:endParaRPr lang="sk-SK"/>
          </a:p>
        </p:txBody>
      </p:sp>
      <p:sp>
        <p:nvSpPr>
          <p:cNvPr id="17" name="Oval 8"/>
          <p:cNvSpPr>
            <a:spLocks noChangeArrowheads="1"/>
          </p:cNvSpPr>
          <p:nvPr/>
        </p:nvSpPr>
        <p:spPr bwMode="auto">
          <a:xfrm>
            <a:off x="5856784" y="4892948"/>
            <a:ext cx="152400" cy="152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sk-SK"/>
          </a:p>
        </p:txBody>
      </p:sp>
      <p:sp>
        <p:nvSpPr>
          <p:cNvPr id="18" name="Text Box 9"/>
          <p:cNvSpPr txBox="1">
            <a:spLocks noChangeArrowheads="1"/>
          </p:cNvSpPr>
          <p:nvPr/>
        </p:nvSpPr>
        <p:spPr bwMode="auto">
          <a:xfrm>
            <a:off x="3875584" y="4664348"/>
            <a:ext cx="1943100" cy="366713"/>
          </a:xfrm>
          <a:prstGeom prst="rect">
            <a:avLst/>
          </a:prstGeom>
          <a:noFill/>
          <a:ln w="12700">
            <a:noFill/>
            <a:miter lim="800000"/>
            <a:headEnd type="none" w="sm" len="sm"/>
            <a:tailEnd type="none" w="sm" len="sm"/>
          </a:ln>
          <a:effectLst/>
        </p:spPr>
        <p:txBody>
          <a:bodyPr wrap="none">
            <a:spAutoFit/>
          </a:bodyPr>
          <a:lstStyle/>
          <a:p>
            <a:r>
              <a:rPr lang="en-US" sz="1800">
                <a:latin typeface="Arial" pitchFamily="34" charset="0"/>
              </a:rPr>
              <a:t>semimajor axis</a:t>
            </a:r>
            <a:r>
              <a:rPr lang="en-US" sz="1800"/>
              <a:t>: </a:t>
            </a:r>
            <a:r>
              <a:rPr lang="en-US" sz="1800" i="1"/>
              <a:t>a</a:t>
            </a:r>
            <a:endParaRPr lang="en-US" i="1"/>
          </a:p>
        </p:txBody>
      </p:sp>
      <p:sp>
        <p:nvSpPr>
          <p:cNvPr id="19" name="Line 10"/>
          <p:cNvSpPr>
            <a:spLocks noChangeShapeType="1"/>
          </p:cNvSpPr>
          <p:nvPr/>
        </p:nvSpPr>
        <p:spPr bwMode="auto">
          <a:xfrm flipH="1" flipV="1">
            <a:off x="5932984" y="4359548"/>
            <a:ext cx="76200" cy="457200"/>
          </a:xfrm>
          <a:prstGeom prst="line">
            <a:avLst/>
          </a:prstGeom>
          <a:noFill/>
          <a:ln w="28575">
            <a:solidFill>
              <a:schemeClr val="hlink"/>
            </a:solidFill>
            <a:round/>
            <a:headEnd type="none" w="sm" len="sm"/>
            <a:tailEnd type="triangle" w="med" len="med"/>
          </a:ln>
          <a:effectLst/>
        </p:spPr>
        <p:txBody>
          <a:bodyPr wrap="none" anchor="ctr"/>
          <a:lstStyle/>
          <a:p>
            <a:endParaRPr lang="sk-SK"/>
          </a:p>
        </p:txBody>
      </p:sp>
      <p:sp>
        <p:nvSpPr>
          <p:cNvPr id="20" name="Text Box 11"/>
          <p:cNvSpPr txBox="1">
            <a:spLocks noChangeArrowheads="1"/>
          </p:cNvSpPr>
          <p:nvPr/>
        </p:nvSpPr>
        <p:spPr bwMode="auto">
          <a:xfrm>
            <a:off x="6009184" y="4281761"/>
            <a:ext cx="1809750" cy="366712"/>
          </a:xfrm>
          <a:prstGeom prst="rect">
            <a:avLst/>
          </a:prstGeom>
          <a:noFill/>
          <a:ln w="12700">
            <a:noFill/>
            <a:miter lim="800000"/>
            <a:headEnd type="none" w="sm" len="sm"/>
            <a:tailEnd type="none" w="sm" len="sm"/>
          </a:ln>
          <a:effectLst/>
        </p:spPr>
        <p:txBody>
          <a:bodyPr wrap="none">
            <a:spAutoFit/>
          </a:bodyPr>
          <a:lstStyle/>
          <a:p>
            <a:r>
              <a:rPr lang="en-US" sz="1800">
                <a:latin typeface="Arial" pitchFamily="34" charset="0"/>
              </a:rPr>
              <a:t>direction of orbit</a:t>
            </a:r>
            <a:endParaRPr lang="en-US">
              <a:latin typeface="Arial" pitchFamily="34" charset="0"/>
            </a:endParaRPr>
          </a:p>
        </p:txBody>
      </p:sp>
      <p:sp>
        <p:nvSpPr>
          <p:cNvPr id="21" name="Text Box 12"/>
          <p:cNvSpPr txBox="1">
            <a:spLocks noChangeArrowheads="1"/>
          </p:cNvSpPr>
          <p:nvPr/>
        </p:nvSpPr>
        <p:spPr bwMode="auto">
          <a:xfrm>
            <a:off x="5932984" y="5121548"/>
            <a:ext cx="2362200" cy="641350"/>
          </a:xfrm>
          <a:prstGeom prst="rect">
            <a:avLst/>
          </a:prstGeom>
          <a:noFill/>
          <a:ln w="12700">
            <a:noFill/>
            <a:miter lim="800000"/>
            <a:headEnd type="none" w="sm" len="sm"/>
            <a:tailEnd type="none" w="sm" len="sm"/>
          </a:ln>
          <a:effectLst/>
        </p:spPr>
        <p:txBody>
          <a:bodyPr>
            <a:spAutoFit/>
          </a:bodyPr>
          <a:lstStyle/>
          <a:p>
            <a:r>
              <a:rPr lang="en-US" sz="1800">
                <a:latin typeface="Arial" pitchFamily="34" charset="0"/>
              </a:rPr>
              <a:t>The time for one orbit is one period:</a:t>
            </a:r>
            <a:r>
              <a:rPr lang="en-US" sz="1800"/>
              <a:t> </a:t>
            </a:r>
            <a:r>
              <a:rPr lang="en-US" sz="1800" i="1"/>
              <a:t>T</a:t>
            </a:r>
            <a:endParaRPr lang="en-US"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On the Nature of Motion</a:t>
            </a:r>
          </a:p>
        </p:txBody>
      </p:sp>
      <p:sp>
        <p:nvSpPr>
          <p:cNvPr id="182275" name="Rectangle 3"/>
          <p:cNvSpPr>
            <a:spLocks noGrp="1" noChangeArrowheads="1"/>
          </p:cNvSpPr>
          <p:nvPr>
            <p:ph type="body" idx="1"/>
          </p:nvPr>
        </p:nvSpPr>
        <p:spPr>
          <a:xfrm>
            <a:off x="609600" y="1600200"/>
            <a:ext cx="6900863" cy="4419600"/>
          </a:xfrm>
        </p:spPr>
        <p:txBody>
          <a:bodyPr/>
          <a:lstStyle/>
          <a:p>
            <a:pPr marL="447675" indent="-447675"/>
            <a:r>
              <a:rPr lang="en-US" sz="2000" b="1" i="1" dirty="0">
                <a:latin typeface="Verdana" pitchFamily="34" charset="0"/>
              </a:rPr>
              <a:t>Natural</a:t>
            </a:r>
            <a:r>
              <a:rPr lang="en-US" sz="2000" dirty="0">
                <a:latin typeface="Verdana" pitchFamily="34" charset="0"/>
              </a:rPr>
              <a:t> motion - like a falling body</a:t>
            </a:r>
          </a:p>
          <a:p>
            <a:pPr marL="889000" lvl="1" indent="-439738"/>
            <a:r>
              <a:rPr lang="en-US" sz="1800" dirty="0">
                <a:latin typeface="Verdana" pitchFamily="34" charset="0"/>
              </a:rPr>
              <a:t>Objects seek their natural place </a:t>
            </a:r>
          </a:p>
          <a:p>
            <a:pPr marL="1293813" lvl="2" indent="-403225"/>
            <a:r>
              <a:rPr lang="en-US" sz="1800" dirty="0">
                <a:solidFill>
                  <a:srgbClr val="990033"/>
                </a:solidFill>
                <a:latin typeface="Verdana" pitchFamily="34" charset="0"/>
              </a:rPr>
              <a:t>Heavy objects fall fast </a:t>
            </a:r>
          </a:p>
          <a:p>
            <a:pPr marL="1293813" lvl="2" indent="-403225"/>
            <a:r>
              <a:rPr lang="en-US" sz="1800" dirty="0">
                <a:solidFill>
                  <a:srgbClr val="990033"/>
                </a:solidFill>
                <a:latin typeface="Verdana" pitchFamily="34" charset="0"/>
              </a:rPr>
              <a:t>Light objects fall slow </a:t>
            </a:r>
          </a:p>
          <a:p>
            <a:pPr marL="447675" indent="-447675"/>
            <a:endParaRPr lang="en-US" sz="1800" dirty="0">
              <a:latin typeface="Verdana" pitchFamily="34" charset="0"/>
            </a:endParaRPr>
          </a:p>
          <a:p>
            <a:pPr marL="447675" indent="-447675"/>
            <a:r>
              <a:rPr lang="en-US" sz="2000" b="1" i="1" dirty="0">
                <a:latin typeface="Verdana" pitchFamily="34" charset="0"/>
              </a:rPr>
              <a:t>Unnatural</a:t>
            </a:r>
            <a:r>
              <a:rPr lang="en-US" sz="2000" dirty="0">
                <a:latin typeface="Verdana" pitchFamily="34" charset="0"/>
              </a:rPr>
              <a:t> motion - like a cart being pushed</a:t>
            </a:r>
          </a:p>
          <a:p>
            <a:pPr marL="889000" lvl="1" indent="-439738"/>
            <a:r>
              <a:rPr lang="en-US" sz="1800" dirty="0">
                <a:solidFill>
                  <a:srgbClr val="990033"/>
                </a:solidFill>
                <a:latin typeface="Verdana" pitchFamily="34" charset="0"/>
              </a:rPr>
              <a:t>The moving body comes to a stand still when the force pushing it along no longer acts </a:t>
            </a:r>
          </a:p>
          <a:p>
            <a:pPr marL="1293813" lvl="2" indent="-403225"/>
            <a:r>
              <a:rPr lang="en-US" sz="1800" dirty="0">
                <a:latin typeface="Verdana" pitchFamily="34" charset="0"/>
              </a:rPr>
              <a:t>The natural state of a body is at rest</a:t>
            </a:r>
            <a:r>
              <a:rPr lang="sk-SK" sz="1800" dirty="0">
                <a:latin typeface="Verdana" pitchFamily="34" charset="0"/>
              </a:rPr>
              <a:t>.</a:t>
            </a:r>
            <a:endParaRPr lang="en-US" sz="1800" dirty="0">
              <a:latin typeface="Verdana" pitchFamily="34" charset="0"/>
            </a:endParaRPr>
          </a:p>
        </p:txBody>
      </p:sp>
    </p:spTree>
    <p:extLst>
      <p:ext uri="{BB962C8B-B14F-4D97-AF65-F5344CB8AC3E}">
        <p14:creationId xmlns:p14="http://schemas.microsoft.com/office/powerpoint/2010/main" val="3979620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827111" y="32623"/>
            <a:ext cx="7772400" cy="1143000"/>
          </a:xfrm>
        </p:spPr>
        <p:txBody>
          <a:bodyPr/>
          <a:lstStyle/>
          <a:p>
            <a:r>
              <a:rPr lang="en-US" dirty="0"/>
              <a:t>Kepler’s Third Law</a:t>
            </a:r>
          </a:p>
        </p:txBody>
      </p:sp>
      <p:sp>
        <p:nvSpPr>
          <p:cNvPr id="11" name="BlokTextu 5"/>
          <p:cNvSpPr txBox="1">
            <a:spLocks noChangeArrowheads="1"/>
          </p:cNvSpPr>
          <p:nvPr/>
        </p:nvSpPr>
        <p:spPr bwMode="auto">
          <a:xfrm>
            <a:off x="574675" y="980728"/>
            <a:ext cx="7560840" cy="3046988"/>
          </a:xfrm>
          <a:prstGeom prst="rect">
            <a:avLst/>
          </a:prstGeom>
          <a:noFill/>
          <a:ln w="9525">
            <a:noFill/>
            <a:miter lim="800000"/>
            <a:headEnd/>
            <a:tailEnd/>
          </a:ln>
        </p:spPr>
        <p:txBody>
          <a:bodyPr wrap="square">
            <a:spAutoFit/>
          </a:bodyPr>
          <a:lstStyle/>
          <a:p>
            <a:r>
              <a:rPr lang="en-GB" sz="2400" dirty="0">
                <a:solidFill>
                  <a:srgbClr val="00B050"/>
                </a:solidFill>
                <a:latin typeface="Times New Roman" pitchFamily="18" charset="0"/>
                <a:cs typeface="Times New Roman" pitchFamily="18" charset="0"/>
              </a:rPr>
              <a:t>Example:  </a:t>
            </a:r>
            <a:r>
              <a:rPr lang="en-GB" sz="2400" i="1" dirty="0">
                <a:latin typeface="Times New Roman" pitchFamily="18" charset="0"/>
                <a:cs typeface="Times New Roman" pitchFamily="18" charset="0"/>
              </a:rPr>
              <a:t>planets </a:t>
            </a:r>
            <a:r>
              <a:rPr lang="en-GB" sz="2400" b="1" i="1" dirty="0">
                <a:latin typeface="Times New Roman" pitchFamily="18" charset="0"/>
                <a:cs typeface="Times New Roman" pitchFamily="18" charset="0"/>
              </a:rPr>
              <a:t>Earth</a:t>
            </a:r>
            <a:r>
              <a:rPr lang="en-GB" sz="2400" i="1" dirty="0">
                <a:latin typeface="Times New Roman" pitchFamily="18" charset="0"/>
                <a:cs typeface="Times New Roman" pitchFamily="18" charset="0"/>
              </a:rPr>
              <a:t> and </a:t>
            </a:r>
            <a:r>
              <a:rPr lang="en-GB" sz="2400" b="1" i="1" dirty="0">
                <a:latin typeface="Times New Roman" pitchFamily="18" charset="0"/>
                <a:cs typeface="Times New Roman" pitchFamily="18" charset="0"/>
              </a:rPr>
              <a:t>Jupiter</a:t>
            </a:r>
            <a:r>
              <a:rPr lang="en-GB" sz="2400" dirty="0">
                <a:latin typeface="Times New Roman" pitchFamily="18" charset="0"/>
                <a:cs typeface="Times New Roman" pitchFamily="18" charset="0"/>
              </a:rPr>
              <a:t>. </a:t>
            </a:r>
          </a:p>
          <a:p>
            <a:r>
              <a:rPr lang="en-GB" sz="2400" dirty="0">
                <a:latin typeface="Times New Roman" pitchFamily="18" charset="0"/>
                <a:cs typeface="Times New Roman" pitchFamily="18" charset="0"/>
              </a:rPr>
              <a:t>Jupiter’s period is </a:t>
            </a:r>
            <a:r>
              <a:rPr lang="en-GB" sz="2400" dirty="0">
                <a:solidFill>
                  <a:srgbClr val="FF0000"/>
                </a:solidFill>
                <a:latin typeface="Times New Roman" pitchFamily="18" charset="0"/>
                <a:cs typeface="Times New Roman" pitchFamily="18" charset="0"/>
              </a:rPr>
              <a:t>11.86 year</a:t>
            </a:r>
            <a:r>
              <a:rPr lang="en-GB" sz="2400" dirty="0">
                <a:latin typeface="Times New Roman" pitchFamily="18" charset="0"/>
                <a:cs typeface="Times New Roman" pitchFamily="18" charset="0"/>
              </a:rPr>
              <a:t> (11,86-times period of Earth), </a:t>
            </a:r>
            <a:r>
              <a:rPr lang="en-GB" sz="2400" dirty="0" err="1">
                <a:latin typeface="Times New Roman" pitchFamily="18" charset="0"/>
                <a:cs typeface="Times New Roman" pitchFamily="18" charset="0"/>
              </a:rPr>
              <a:t>semimajor</a:t>
            </a:r>
            <a:r>
              <a:rPr lang="en-GB" sz="2400" dirty="0">
                <a:latin typeface="Times New Roman" pitchFamily="18" charset="0"/>
                <a:cs typeface="Times New Roman" pitchFamily="18" charset="0"/>
              </a:rPr>
              <a:t> axis (compared to Earth) is </a:t>
            </a:r>
            <a:r>
              <a:rPr lang="en-GB" sz="2400" dirty="0">
                <a:solidFill>
                  <a:srgbClr val="FF0000"/>
                </a:solidFill>
                <a:latin typeface="Times New Roman" pitchFamily="18" charset="0"/>
                <a:cs typeface="Times New Roman" pitchFamily="18" charset="0"/>
              </a:rPr>
              <a:t>5.2-times</a:t>
            </a:r>
            <a:r>
              <a:rPr lang="en-GB" sz="2400" dirty="0">
                <a:latin typeface="Times New Roman" pitchFamily="18" charset="0"/>
                <a:cs typeface="Times New Roman" pitchFamily="18" charset="0"/>
              </a:rPr>
              <a:t> larger.     So, it should be valid:</a:t>
            </a:r>
          </a:p>
          <a:p>
            <a:r>
              <a:rPr lang="en-GB" sz="2400" dirty="0">
                <a:latin typeface="Times New Roman" pitchFamily="18" charset="0"/>
                <a:cs typeface="Times New Roman" pitchFamily="18" charset="0"/>
              </a:rPr>
              <a:t>		  </a:t>
            </a:r>
            <a:r>
              <a:rPr lang="en-US" sz="2400" dirty="0">
                <a:solidFill>
                  <a:srgbClr val="0000CC"/>
                </a:solidFill>
                <a:latin typeface="Times New Roman" panose="02020603050405020304" pitchFamily="18" charset="0"/>
                <a:cs typeface="Times New Roman" panose="02020603050405020304" pitchFamily="18" charset="0"/>
              </a:rPr>
              <a:t>T</a:t>
            </a:r>
            <a:r>
              <a:rPr lang="en-US" sz="2400" baseline="30000" dirty="0">
                <a:solidFill>
                  <a:srgbClr val="0000CC"/>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cs typeface="Times New Roman" panose="02020603050405020304" pitchFamily="18" charset="0"/>
              </a:rPr>
              <a:t>/a</a:t>
            </a:r>
            <a:r>
              <a:rPr lang="en-US" sz="2400" baseline="30000" dirty="0">
                <a:solidFill>
                  <a:srgbClr val="0000CC"/>
                </a:solidFill>
                <a:latin typeface="Times New Roman" panose="02020603050405020304" pitchFamily="18" charset="0"/>
                <a:cs typeface="Times New Roman" panose="02020603050405020304" pitchFamily="18" charset="0"/>
              </a:rPr>
              <a:t>3</a:t>
            </a:r>
            <a:r>
              <a:rPr lang="en-US" sz="2400" dirty="0">
                <a:solidFill>
                  <a:srgbClr val="0000CC"/>
                </a:solidFill>
                <a:latin typeface="Times New Roman" panose="02020603050405020304" pitchFamily="18" charset="0"/>
                <a:cs typeface="Times New Roman" panose="02020603050405020304" pitchFamily="18" charset="0"/>
              </a:rPr>
              <a:t> </a:t>
            </a:r>
            <a:r>
              <a:rPr lang="en-GB" sz="2400" dirty="0">
                <a:solidFill>
                  <a:srgbClr val="0000CC"/>
                </a:solidFill>
                <a:latin typeface="Times New Roman" panose="02020603050405020304" pitchFamily="18" charset="0"/>
                <a:cs typeface="Times New Roman" panose="02020603050405020304" pitchFamily="18" charset="0"/>
              </a:rPr>
              <a:t>[Earth] </a:t>
            </a:r>
            <a:r>
              <a:rPr lang="en-US" sz="2400" dirty="0">
                <a:solidFill>
                  <a:srgbClr val="0000CC"/>
                </a:solidFill>
                <a:latin typeface="Times New Roman" panose="02020603050405020304" pitchFamily="18" charset="0"/>
                <a:cs typeface="Times New Roman" panose="02020603050405020304" pitchFamily="18" charset="0"/>
              </a:rPr>
              <a:t>= T</a:t>
            </a:r>
            <a:r>
              <a:rPr lang="en-US" sz="2400" baseline="30000" dirty="0">
                <a:solidFill>
                  <a:srgbClr val="0000CC"/>
                </a:solidFill>
                <a:latin typeface="Times New Roman" panose="02020603050405020304" pitchFamily="18" charset="0"/>
                <a:cs typeface="Times New Roman" panose="02020603050405020304" pitchFamily="18" charset="0"/>
              </a:rPr>
              <a:t>2</a:t>
            </a:r>
            <a:r>
              <a:rPr lang="en-US" sz="2400" dirty="0">
                <a:solidFill>
                  <a:srgbClr val="0000CC"/>
                </a:solidFill>
                <a:latin typeface="Times New Roman" panose="02020603050405020304" pitchFamily="18" charset="0"/>
                <a:cs typeface="Times New Roman" panose="02020603050405020304" pitchFamily="18" charset="0"/>
              </a:rPr>
              <a:t>/a</a:t>
            </a:r>
            <a:r>
              <a:rPr lang="en-US" sz="2400" baseline="30000" dirty="0">
                <a:solidFill>
                  <a:srgbClr val="0000CC"/>
                </a:solidFill>
                <a:latin typeface="Times New Roman" panose="02020603050405020304" pitchFamily="18" charset="0"/>
                <a:cs typeface="Times New Roman" panose="02020603050405020304" pitchFamily="18" charset="0"/>
              </a:rPr>
              <a:t>3</a:t>
            </a:r>
            <a:r>
              <a:rPr lang="en-US" sz="2400" dirty="0">
                <a:solidFill>
                  <a:srgbClr val="0000CC"/>
                </a:solidFill>
                <a:latin typeface="Times New Roman" panose="02020603050405020304" pitchFamily="18" charset="0"/>
                <a:cs typeface="Times New Roman" panose="02020603050405020304" pitchFamily="18" charset="0"/>
              </a:rPr>
              <a:t> </a:t>
            </a:r>
            <a:r>
              <a:rPr lang="en-GB" sz="2400" dirty="0">
                <a:solidFill>
                  <a:srgbClr val="0000CC"/>
                </a:solidFill>
                <a:latin typeface="Times New Roman" panose="02020603050405020304" pitchFamily="18" charset="0"/>
                <a:cs typeface="Times New Roman" panose="02020603050405020304" pitchFamily="18" charset="0"/>
              </a:rPr>
              <a:t>[Jupiter]</a:t>
            </a:r>
            <a:r>
              <a:rPr lang="en-US" sz="2400" dirty="0">
                <a:solidFill>
                  <a:srgbClr val="0000CC"/>
                </a:solidFill>
                <a:latin typeface="Times New Roman" panose="02020603050405020304" pitchFamily="18" charset="0"/>
                <a:cs typeface="Times New Roman" panose="02020603050405020304" pitchFamily="18" charset="0"/>
              </a:rPr>
              <a:t> </a:t>
            </a:r>
          </a:p>
          <a:p>
            <a:r>
              <a:rPr lang="en-GB" sz="2400" dirty="0">
                <a:solidFill>
                  <a:srgbClr val="0000CC"/>
                </a:solidFill>
                <a:latin typeface="Times New Roman" pitchFamily="18" charset="0"/>
                <a:cs typeface="Times New Roman" pitchFamily="18" charset="0"/>
              </a:rPr>
              <a:t>			  1</a:t>
            </a:r>
            <a:r>
              <a:rPr lang="en-GB" sz="2400" baseline="30000" dirty="0">
                <a:solidFill>
                  <a:srgbClr val="0000CC"/>
                </a:solidFill>
                <a:latin typeface="Times New Roman" pitchFamily="18" charset="0"/>
                <a:cs typeface="Times New Roman" pitchFamily="18" charset="0"/>
              </a:rPr>
              <a:t>2</a:t>
            </a:r>
            <a:r>
              <a:rPr lang="en-GB" sz="2400" dirty="0">
                <a:solidFill>
                  <a:srgbClr val="0000CC"/>
                </a:solidFill>
                <a:latin typeface="Times New Roman" pitchFamily="18" charset="0"/>
                <a:cs typeface="Times New Roman" pitchFamily="18" charset="0"/>
              </a:rPr>
              <a:t>/1</a:t>
            </a:r>
            <a:r>
              <a:rPr lang="en-GB" sz="2400" baseline="30000" dirty="0">
                <a:solidFill>
                  <a:srgbClr val="0000CC"/>
                </a:solidFill>
                <a:latin typeface="Times New Roman" pitchFamily="18" charset="0"/>
                <a:cs typeface="Times New Roman" pitchFamily="18" charset="0"/>
              </a:rPr>
              <a:t>3</a:t>
            </a:r>
            <a:r>
              <a:rPr lang="en-GB" sz="2400" dirty="0">
                <a:solidFill>
                  <a:srgbClr val="0000CC"/>
                </a:solidFill>
                <a:latin typeface="Times New Roman" pitchFamily="18" charset="0"/>
                <a:cs typeface="Times New Roman" pitchFamily="18" charset="0"/>
              </a:rPr>
              <a:t> = (11.86)</a:t>
            </a:r>
            <a:r>
              <a:rPr lang="en-GB" sz="2400" baseline="30000" dirty="0">
                <a:solidFill>
                  <a:srgbClr val="0000CC"/>
                </a:solidFill>
                <a:latin typeface="Times New Roman" pitchFamily="18" charset="0"/>
                <a:cs typeface="Times New Roman" pitchFamily="18" charset="0"/>
              </a:rPr>
              <a:t>2</a:t>
            </a:r>
            <a:r>
              <a:rPr lang="en-GB" sz="2400" dirty="0">
                <a:solidFill>
                  <a:srgbClr val="0000CC"/>
                </a:solidFill>
                <a:latin typeface="Times New Roman" pitchFamily="18" charset="0"/>
                <a:cs typeface="Times New Roman" pitchFamily="18" charset="0"/>
              </a:rPr>
              <a:t>/(5.2)</a:t>
            </a:r>
            <a:r>
              <a:rPr lang="en-GB" sz="2400" baseline="30000" dirty="0">
                <a:solidFill>
                  <a:srgbClr val="0000CC"/>
                </a:solidFill>
                <a:latin typeface="Times New Roman" pitchFamily="18" charset="0"/>
                <a:cs typeface="Times New Roman" pitchFamily="18" charset="0"/>
              </a:rPr>
              <a:t>3</a:t>
            </a:r>
            <a:endParaRPr lang="en-GB" sz="2400" dirty="0">
              <a:solidFill>
                <a:srgbClr val="0000CC"/>
              </a:solidFill>
              <a:latin typeface="Times New Roman" pitchFamily="18" charset="0"/>
              <a:cs typeface="Times New Roman" pitchFamily="18" charset="0"/>
            </a:endParaRPr>
          </a:p>
          <a:p>
            <a:pPr algn="ctr"/>
            <a:r>
              <a:rPr lang="en-GB" sz="2400" dirty="0">
                <a:solidFill>
                  <a:srgbClr val="0000CC"/>
                </a:solidFill>
                <a:latin typeface="Times New Roman" pitchFamily="18" charset="0"/>
                <a:cs typeface="Times New Roman" pitchFamily="18" charset="0"/>
              </a:rPr>
              <a:t>  (5.2)</a:t>
            </a:r>
            <a:r>
              <a:rPr lang="en-GB" sz="2400" baseline="30000" dirty="0">
                <a:solidFill>
                  <a:srgbClr val="0000CC"/>
                </a:solidFill>
                <a:latin typeface="Times New Roman" pitchFamily="18" charset="0"/>
                <a:cs typeface="Times New Roman" pitchFamily="18" charset="0"/>
              </a:rPr>
              <a:t>3</a:t>
            </a:r>
            <a:r>
              <a:rPr lang="en-GB" sz="2400" dirty="0">
                <a:solidFill>
                  <a:srgbClr val="0000CC"/>
                </a:solidFill>
                <a:latin typeface="Times New Roman" pitchFamily="18" charset="0"/>
                <a:cs typeface="Times New Roman" pitchFamily="18" charset="0"/>
              </a:rPr>
              <a:t>/1</a:t>
            </a:r>
            <a:r>
              <a:rPr lang="en-GB" sz="2400" baseline="30000" dirty="0">
                <a:solidFill>
                  <a:srgbClr val="0000CC"/>
                </a:solidFill>
                <a:latin typeface="Times New Roman" pitchFamily="18" charset="0"/>
                <a:cs typeface="Times New Roman" pitchFamily="18" charset="0"/>
              </a:rPr>
              <a:t>3</a:t>
            </a:r>
            <a:r>
              <a:rPr lang="en-GB" sz="2400" dirty="0">
                <a:solidFill>
                  <a:srgbClr val="0000CC"/>
                </a:solidFill>
                <a:latin typeface="Times New Roman" pitchFamily="18" charset="0"/>
                <a:cs typeface="Times New Roman" pitchFamily="18" charset="0"/>
              </a:rPr>
              <a:t> = (11.86)</a:t>
            </a:r>
            <a:r>
              <a:rPr lang="en-GB" sz="2400" baseline="30000" dirty="0">
                <a:solidFill>
                  <a:srgbClr val="0000CC"/>
                </a:solidFill>
                <a:latin typeface="Times New Roman" pitchFamily="18" charset="0"/>
                <a:cs typeface="Times New Roman" pitchFamily="18" charset="0"/>
              </a:rPr>
              <a:t>2</a:t>
            </a:r>
            <a:r>
              <a:rPr lang="en-GB" sz="2400" dirty="0">
                <a:solidFill>
                  <a:srgbClr val="0000CC"/>
                </a:solidFill>
                <a:latin typeface="Times New Roman" pitchFamily="18" charset="0"/>
                <a:cs typeface="Times New Roman" pitchFamily="18" charset="0"/>
              </a:rPr>
              <a:t>/1</a:t>
            </a:r>
            <a:r>
              <a:rPr lang="en-GB" sz="2400" baseline="30000" dirty="0">
                <a:solidFill>
                  <a:srgbClr val="0000CC"/>
                </a:solidFill>
                <a:latin typeface="Times New Roman" pitchFamily="18" charset="0"/>
                <a:cs typeface="Times New Roman" pitchFamily="18" charset="0"/>
              </a:rPr>
              <a:t>2</a:t>
            </a:r>
          </a:p>
          <a:p>
            <a:pPr algn="ctr"/>
            <a:r>
              <a:rPr lang="en-GB" b="1" dirty="0">
                <a:solidFill>
                  <a:srgbClr val="0000CC"/>
                </a:solidFill>
                <a:latin typeface="Times New Roman" pitchFamily="18" charset="0"/>
                <a:cs typeface="Times New Roman" pitchFamily="18" charset="0"/>
              </a:rPr>
              <a:t>   </a:t>
            </a:r>
            <a:r>
              <a:rPr lang="en-GB" sz="2400" dirty="0">
                <a:solidFill>
                  <a:srgbClr val="0000CC"/>
                </a:solidFill>
                <a:latin typeface="Times New Roman" pitchFamily="18" charset="0"/>
              </a:rPr>
              <a:t>140.608 </a:t>
            </a:r>
            <a:r>
              <a:rPr lang="en-GB" sz="2400" dirty="0">
                <a:solidFill>
                  <a:srgbClr val="0000CC"/>
                </a:solidFill>
                <a:latin typeface="Times New Roman" pitchFamily="18" charset="0"/>
                <a:sym typeface="Symbol" pitchFamily="18" charset="2"/>
              </a:rPr>
              <a:t></a:t>
            </a:r>
            <a:r>
              <a:rPr lang="en-GB" sz="2400" dirty="0">
                <a:solidFill>
                  <a:srgbClr val="0000CC"/>
                </a:solidFill>
                <a:latin typeface="Times New Roman" pitchFamily="18" charset="0"/>
              </a:rPr>
              <a:t> 140.659</a:t>
            </a:r>
          </a:p>
        </p:txBody>
      </p:sp>
      <p:sp>
        <p:nvSpPr>
          <p:cNvPr id="145410" name="AutoShape 2" descr="Výsledok vyh&amp;lcaron;adávania obrázkov pre dopyt earth"/>
          <p:cNvSpPr>
            <a:spLocks noChangeAspect="1" noChangeArrowheads="1"/>
          </p:cNvSpPr>
          <p:nvPr/>
        </p:nvSpPr>
        <p:spPr bwMode="auto">
          <a:xfrm>
            <a:off x="155575" y="-411163"/>
            <a:ext cx="838200" cy="85725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5411" name="Picture 3"/>
          <p:cNvPicPr>
            <a:picLocks noChangeAspect="1" noChangeArrowheads="1"/>
          </p:cNvPicPr>
          <p:nvPr/>
        </p:nvPicPr>
        <p:blipFill>
          <a:blip r:embed="rId2" cstate="print"/>
          <a:srcRect/>
          <a:stretch>
            <a:fillRect/>
          </a:stretch>
        </p:blipFill>
        <p:spPr bwMode="auto">
          <a:xfrm>
            <a:off x="1043608" y="5040866"/>
            <a:ext cx="792088" cy="810509"/>
          </a:xfrm>
          <a:prstGeom prst="rect">
            <a:avLst/>
          </a:prstGeom>
          <a:noFill/>
          <a:ln w="9525">
            <a:noFill/>
            <a:miter lim="800000"/>
            <a:headEnd/>
            <a:tailEnd/>
          </a:ln>
        </p:spPr>
      </p:pic>
      <p:pic>
        <p:nvPicPr>
          <p:cNvPr id="145412" name="Picture 4"/>
          <p:cNvPicPr>
            <a:picLocks noChangeAspect="1" noChangeArrowheads="1"/>
          </p:cNvPicPr>
          <p:nvPr/>
        </p:nvPicPr>
        <p:blipFill>
          <a:blip r:embed="rId3" cstate="print"/>
          <a:srcRect/>
          <a:stretch>
            <a:fillRect/>
          </a:stretch>
        </p:blipFill>
        <p:spPr bwMode="auto">
          <a:xfrm>
            <a:off x="6011863" y="3933056"/>
            <a:ext cx="2588121" cy="2616719"/>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827584" y="435248"/>
            <a:ext cx="7772400" cy="1143000"/>
          </a:xfrm>
        </p:spPr>
        <p:txBody>
          <a:bodyPr>
            <a:normAutofit/>
          </a:bodyPr>
          <a:lstStyle/>
          <a:p>
            <a:r>
              <a:rPr lang="en-GB" dirty="0"/>
              <a:t>Work of Galileo </a:t>
            </a:r>
            <a:r>
              <a:rPr lang="en-GB" dirty="0" err="1"/>
              <a:t>Galilei</a:t>
            </a:r>
            <a:endParaRPr lang="en-GB" dirty="0"/>
          </a:p>
        </p:txBody>
      </p:sp>
      <p:sp>
        <p:nvSpPr>
          <p:cNvPr id="145410" name="AutoShape 2" descr="Výsledok vyh&amp;lcaron;adávania obrázkov pre dopyt earth"/>
          <p:cNvSpPr>
            <a:spLocks noChangeAspect="1" noChangeArrowheads="1"/>
          </p:cNvSpPr>
          <p:nvPr/>
        </p:nvSpPr>
        <p:spPr bwMode="auto">
          <a:xfrm>
            <a:off x="155575" y="-411163"/>
            <a:ext cx="838200" cy="85725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 name="Picture 5" descr="GALILEO"/>
          <p:cNvPicPr>
            <a:picLocks noChangeAspect="1" noChangeArrowheads="1"/>
          </p:cNvPicPr>
          <p:nvPr/>
        </p:nvPicPr>
        <p:blipFill>
          <a:blip r:embed="rId2" cstate="print"/>
          <a:srcRect/>
          <a:stretch>
            <a:fillRect/>
          </a:stretch>
        </p:blipFill>
        <p:spPr bwMode="auto">
          <a:xfrm>
            <a:off x="7380312" y="548680"/>
            <a:ext cx="1590675" cy="2016125"/>
          </a:xfrm>
          <a:prstGeom prst="rect">
            <a:avLst/>
          </a:prstGeom>
          <a:noFill/>
          <a:ln w="9525">
            <a:noFill/>
            <a:miter lim="800000"/>
            <a:headEnd/>
            <a:tailEnd/>
          </a:ln>
        </p:spPr>
      </p:pic>
      <p:sp>
        <p:nvSpPr>
          <p:cNvPr id="8" name="Rectangle 6"/>
          <p:cNvSpPr>
            <a:spLocks noChangeArrowheads="1"/>
          </p:cNvSpPr>
          <p:nvPr/>
        </p:nvSpPr>
        <p:spPr bwMode="auto">
          <a:xfrm>
            <a:off x="7258050" y="2564904"/>
            <a:ext cx="1885950" cy="1052512"/>
          </a:xfrm>
          <a:prstGeom prst="rect">
            <a:avLst/>
          </a:prstGeom>
          <a:noFill/>
          <a:ln w="12700">
            <a:noFill/>
            <a:miter lim="800000"/>
            <a:headEnd/>
            <a:tailEnd/>
          </a:ln>
        </p:spPr>
        <p:txBody>
          <a:bodyPr lIns="101600" tIns="50800" rIns="101600" bIns="50800"/>
          <a:lstStyle/>
          <a:p>
            <a:pPr defTabSz="846138">
              <a:spcBef>
                <a:spcPct val="20000"/>
              </a:spcBef>
              <a:buSzPct val="100000"/>
            </a:pPr>
            <a:r>
              <a:rPr lang="en-US" sz="2000" dirty="0"/>
              <a:t>Galileo </a:t>
            </a:r>
            <a:r>
              <a:rPr lang="en-US" sz="2000" dirty="0" err="1"/>
              <a:t>Galilei</a:t>
            </a:r>
            <a:endParaRPr lang="sk-SK" sz="2000" dirty="0"/>
          </a:p>
          <a:p>
            <a:pPr defTabSz="846138">
              <a:spcBef>
                <a:spcPct val="20000"/>
              </a:spcBef>
              <a:buSzPct val="100000"/>
            </a:pPr>
            <a:r>
              <a:rPr lang="sk-SK" sz="2000" dirty="0"/>
              <a:t>(</a:t>
            </a:r>
            <a:r>
              <a:rPr lang="en-US" sz="2000" dirty="0"/>
              <a:t>1564</a:t>
            </a:r>
            <a:r>
              <a:rPr lang="sk-SK" sz="2000" dirty="0"/>
              <a:t> - </a:t>
            </a:r>
            <a:r>
              <a:rPr lang="en-US" sz="2000" dirty="0"/>
              <a:t>1642</a:t>
            </a:r>
            <a:r>
              <a:rPr lang="sk-SK" sz="2000" dirty="0"/>
              <a:t>)</a:t>
            </a:r>
            <a:endParaRPr lang="en-US" sz="2000" dirty="0"/>
          </a:p>
        </p:txBody>
      </p:sp>
      <p:pic>
        <p:nvPicPr>
          <p:cNvPr id="9" name="Picture 4" descr="galileo"/>
          <p:cNvPicPr>
            <a:picLocks noChangeAspect="1" noChangeArrowheads="1"/>
          </p:cNvPicPr>
          <p:nvPr/>
        </p:nvPicPr>
        <p:blipFill>
          <a:blip r:embed="rId3" cstate="print"/>
          <a:srcRect/>
          <a:stretch>
            <a:fillRect/>
          </a:stretch>
        </p:blipFill>
        <p:spPr bwMode="auto">
          <a:xfrm>
            <a:off x="539553" y="1412776"/>
            <a:ext cx="1944216" cy="3931793"/>
          </a:xfrm>
          <a:prstGeom prst="rect">
            <a:avLst/>
          </a:prstGeom>
          <a:noFill/>
          <a:ln w="9525">
            <a:noFill/>
            <a:miter lim="800000"/>
            <a:headEnd/>
            <a:tailEnd/>
          </a:ln>
        </p:spPr>
      </p:pic>
      <p:sp>
        <p:nvSpPr>
          <p:cNvPr id="10" name="BlokTextu 9"/>
          <p:cNvSpPr txBox="1"/>
          <p:nvPr/>
        </p:nvSpPr>
        <p:spPr>
          <a:xfrm>
            <a:off x="179512" y="5445224"/>
            <a:ext cx="8640960" cy="1477328"/>
          </a:xfrm>
          <a:prstGeom prst="rect">
            <a:avLst/>
          </a:prstGeom>
          <a:noFill/>
        </p:spPr>
        <p:txBody>
          <a:bodyPr wrap="square" rtlCol="0">
            <a:spAutoFit/>
          </a:bodyPr>
          <a:lstStyle/>
          <a:p>
            <a:r>
              <a:rPr lang="en-GB" dirty="0"/>
              <a:t>Very nice trial (Brian Cox, vacuum chamber):</a:t>
            </a:r>
          </a:p>
          <a:p>
            <a:r>
              <a:rPr lang="en-GB" dirty="0"/>
              <a:t>https://www.youtube.com/watch?v=E43-CfukEgs&amp;feature=youtu.be</a:t>
            </a:r>
          </a:p>
          <a:p>
            <a:r>
              <a:rPr lang="en-GB" dirty="0"/>
              <a:t>Experiment on the Moon</a:t>
            </a:r>
            <a:r>
              <a:rPr lang="sk-SK" dirty="0"/>
              <a:t> (</a:t>
            </a:r>
            <a:r>
              <a:rPr lang="sk-SK" dirty="0" err="1"/>
              <a:t>Apollo</a:t>
            </a:r>
            <a:r>
              <a:rPr lang="sk-SK" dirty="0"/>
              <a:t> 15)</a:t>
            </a:r>
            <a:r>
              <a:rPr lang="en-GB" dirty="0"/>
              <a:t>: </a:t>
            </a:r>
          </a:p>
          <a:p>
            <a:r>
              <a:rPr lang="en-GB" dirty="0"/>
              <a:t>https://upload.wikimedia.org/wikipedia/commons/transcoded/e/e8/Apollo_15_feather_and_hammer_drop.ogv/Apollo_15_feather_and_hammer_drop.ogv.240p.webm</a:t>
            </a:r>
          </a:p>
        </p:txBody>
      </p:sp>
      <p:sp>
        <p:nvSpPr>
          <p:cNvPr id="12" name="BlokTextu 11"/>
          <p:cNvSpPr txBox="1"/>
          <p:nvPr/>
        </p:nvSpPr>
        <p:spPr>
          <a:xfrm>
            <a:off x="2699792" y="1700808"/>
            <a:ext cx="5938229" cy="3046988"/>
          </a:xfrm>
          <a:prstGeom prst="rect">
            <a:avLst/>
          </a:prstGeom>
          <a:noFill/>
        </p:spPr>
        <p:txBody>
          <a:bodyPr wrap="none" rtlCol="0">
            <a:spAutoFit/>
          </a:bodyPr>
          <a:lstStyle/>
          <a:p>
            <a:pPr>
              <a:buFontTx/>
              <a:buChar char="-"/>
            </a:pPr>
            <a:r>
              <a:rPr lang="en-GB" sz="2400" dirty="0"/>
              <a:t> various contributions to</a:t>
            </a:r>
          </a:p>
          <a:p>
            <a:r>
              <a:rPr lang="en-GB" sz="2400" dirty="0"/>
              <a:t>   the concept of modern science,</a:t>
            </a:r>
          </a:p>
          <a:p>
            <a:pPr>
              <a:buFontTx/>
              <a:buChar char="-"/>
            </a:pPr>
            <a:r>
              <a:rPr lang="en-GB" sz="2400" dirty="0"/>
              <a:t> mathematical derivations,</a:t>
            </a:r>
          </a:p>
          <a:p>
            <a:pPr>
              <a:buFontTx/>
              <a:buChar char="-"/>
            </a:pPr>
            <a:r>
              <a:rPr lang="en-GB" sz="2400" dirty="0"/>
              <a:t> astronomical observations,</a:t>
            </a:r>
          </a:p>
          <a:p>
            <a:pPr>
              <a:buFontTx/>
              <a:buChar char="-"/>
            </a:pPr>
            <a:r>
              <a:rPr lang="en-GB" sz="2400" dirty="0"/>
              <a:t> engineering experiments,</a:t>
            </a:r>
          </a:p>
          <a:p>
            <a:pPr>
              <a:buFontTx/>
              <a:buChar char="-"/>
            </a:pPr>
            <a:r>
              <a:rPr lang="en-GB" sz="2400" dirty="0"/>
              <a:t> free fall experiments</a:t>
            </a:r>
          </a:p>
          <a:p>
            <a:r>
              <a:rPr lang="en-GB" sz="2400" dirty="0"/>
              <a:t>   (velocity is independent from the body mass</a:t>
            </a:r>
          </a:p>
          <a:p>
            <a:r>
              <a:rPr lang="en-GB" sz="2400" dirty="0"/>
              <a:t>    - a contradiction to Aristotelian physics).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p:cNvPicPr>
            <a:picLocks noChangeAspect="1" noChangeArrowheads="1"/>
          </p:cNvPicPr>
          <p:nvPr/>
        </p:nvPicPr>
        <p:blipFill>
          <a:blip r:embed="rId2" cstate="print"/>
          <a:srcRect/>
          <a:stretch>
            <a:fillRect/>
          </a:stretch>
        </p:blipFill>
        <p:spPr bwMode="auto">
          <a:xfrm>
            <a:off x="6516216" y="980728"/>
            <a:ext cx="2209800" cy="2062163"/>
          </a:xfrm>
          <a:prstGeom prst="rect">
            <a:avLst/>
          </a:prstGeom>
          <a:noFill/>
          <a:ln w="9525">
            <a:noFill/>
            <a:miter lim="800000"/>
            <a:headEnd/>
            <a:tailEnd/>
          </a:ln>
        </p:spPr>
      </p:pic>
      <p:sp>
        <p:nvSpPr>
          <p:cNvPr id="8" name="Rectangle 7"/>
          <p:cNvSpPr>
            <a:spLocks noGrp="1" noChangeArrowheads="1"/>
          </p:cNvSpPr>
          <p:nvPr>
            <p:ph type="title"/>
          </p:nvPr>
        </p:nvSpPr>
        <p:spPr>
          <a:xfrm>
            <a:off x="467544" y="260648"/>
            <a:ext cx="7772400" cy="1143000"/>
          </a:xfrm>
        </p:spPr>
        <p:txBody>
          <a:bodyPr/>
          <a:lstStyle/>
          <a:p>
            <a:r>
              <a:rPr lang="sk-SK" dirty="0"/>
              <a:t>Newton</a:t>
            </a:r>
            <a:r>
              <a:rPr lang="en-US" dirty="0"/>
              <a:t>’s Work</a:t>
            </a:r>
          </a:p>
        </p:txBody>
      </p:sp>
      <p:sp>
        <p:nvSpPr>
          <p:cNvPr id="9" name="Rectangle 6"/>
          <p:cNvSpPr txBox="1">
            <a:spLocks noChangeArrowheads="1"/>
          </p:cNvSpPr>
          <p:nvPr/>
        </p:nvSpPr>
        <p:spPr>
          <a:xfrm>
            <a:off x="359532" y="1628800"/>
            <a:ext cx="6048672" cy="3816424"/>
          </a:xfrm>
          <a:prstGeom prst="rect">
            <a:avLst/>
          </a:prstGeom>
        </p:spPr>
        <p:txBody>
          <a:bodyPr/>
          <a:lstStyle/>
          <a:p>
            <a:pPr marL="342900" lvl="0" indent="-342900">
              <a:spcBef>
                <a:spcPct val="20000"/>
              </a:spcBef>
              <a:buFont typeface="Arial" pitchFamily="34" charset="0"/>
              <a:buChar char="•"/>
            </a:pPr>
            <a:r>
              <a:rPr lang="en-GB" sz="2200" dirty="0"/>
              <a:t>laws of motion</a:t>
            </a:r>
          </a:p>
          <a:p>
            <a:pPr marL="342900" lvl="0" indent="-342900">
              <a:spcBef>
                <a:spcPct val="20000"/>
              </a:spcBef>
              <a:buFont typeface="Arial" pitchFamily="34" charset="0"/>
              <a:buChar char="•"/>
            </a:pPr>
            <a:r>
              <a:rPr lang="en-GB" sz="2200" dirty="0"/>
              <a:t>universal law of gravity</a:t>
            </a:r>
          </a:p>
          <a:p>
            <a:pPr marL="342900" lvl="0" indent="-342900">
              <a:spcBef>
                <a:spcPct val="20000"/>
              </a:spcBef>
              <a:buFont typeface="Arial" pitchFamily="34" charset="0"/>
              <a:buChar char="•"/>
            </a:pPr>
            <a:r>
              <a:rPr lang="en-GB" sz="2200" dirty="0"/>
              <a:t>mathematical derivation of </a:t>
            </a:r>
            <a:r>
              <a:rPr lang="en-GB" sz="2200" dirty="0" err="1"/>
              <a:t>Kepler’s</a:t>
            </a:r>
            <a:r>
              <a:rPr lang="en-GB" sz="2200" dirty="0"/>
              <a:t> laws</a:t>
            </a:r>
          </a:p>
          <a:p>
            <a:pPr marL="342900" lvl="0" indent="-342900">
              <a:spcBef>
                <a:spcPct val="20000"/>
              </a:spcBef>
              <a:buFont typeface="Arial" pitchFamily="34" charset="0"/>
              <a:buChar char="•"/>
            </a:pPr>
            <a:r>
              <a:rPr lang="en-GB" sz="2200" dirty="0" err="1"/>
              <a:t>i</a:t>
            </a:r>
            <a:r>
              <a:rPr kumimoji="0" lang="en-GB" sz="2200" b="0" i="0" u="none" strike="noStrike" kern="1200" cap="none" spc="0" normalizeH="0" baseline="0" noProof="0" dirty="0" err="1">
                <a:ln>
                  <a:noFill/>
                </a:ln>
                <a:solidFill>
                  <a:schemeClr val="tx1"/>
                </a:solidFill>
                <a:effectLst/>
                <a:uLnTx/>
                <a:uFillTx/>
                <a:latin typeface="+mn-lt"/>
                <a:ea typeface="+mn-ea"/>
                <a:cs typeface="+mn-cs"/>
              </a:rPr>
              <a:t>ntroduction</a:t>
            </a:r>
            <a:r>
              <a:rPr kumimoji="0" lang="en-GB" sz="2200" b="0" i="0" u="none" strike="noStrike" kern="1200" cap="none" spc="0" normalizeH="0" baseline="0" noProof="0" dirty="0">
                <a:ln>
                  <a:noFill/>
                </a:ln>
                <a:solidFill>
                  <a:schemeClr val="tx1"/>
                </a:solidFill>
                <a:effectLst/>
                <a:uLnTx/>
                <a:uFillTx/>
                <a:latin typeface="+mn-lt"/>
                <a:ea typeface="+mn-ea"/>
                <a:cs typeface="+mn-cs"/>
              </a:rPr>
              <a:t> of calculus (derivatives)</a:t>
            </a:r>
          </a:p>
          <a:p>
            <a:pPr marL="342900" lvl="0" indent="-342900">
              <a:spcBef>
                <a:spcPct val="20000"/>
              </a:spcBef>
              <a:buFont typeface="Arial" pitchFamily="34" charset="0"/>
              <a:buChar char="•"/>
            </a:pPr>
            <a:r>
              <a:rPr lang="en-GB" sz="2200" dirty="0"/>
              <a:t>most important work:</a:t>
            </a:r>
          </a:p>
          <a:p>
            <a:pPr marL="342900" lvl="0" indent="-342900">
              <a:spcBef>
                <a:spcPct val="20000"/>
              </a:spcBef>
            </a:pPr>
            <a:r>
              <a:rPr lang="en-GB" sz="2200" dirty="0"/>
              <a:t>      </a:t>
            </a:r>
            <a:r>
              <a:rPr lang="en-GB" sz="2200" dirty="0" err="1"/>
              <a:t>Philosophiæ</a:t>
            </a:r>
            <a:r>
              <a:rPr lang="en-GB" sz="2200" dirty="0"/>
              <a:t> </a:t>
            </a:r>
            <a:r>
              <a:rPr lang="en-GB" sz="2200" dirty="0" err="1"/>
              <a:t>Naturalis</a:t>
            </a:r>
            <a:r>
              <a:rPr lang="en-GB" sz="2200" dirty="0"/>
              <a:t> Principia </a:t>
            </a:r>
            <a:r>
              <a:rPr lang="en-GB" sz="2200" dirty="0" err="1"/>
              <a:t>Mathematica</a:t>
            </a:r>
            <a:r>
              <a:rPr lang="en-GB" sz="2200" dirty="0"/>
              <a:t> ("Mathematical Principles of Natural Philosophy"),   first published 5 July 1687</a:t>
            </a:r>
          </a:p>
          <a:p>
            <a:pPr marL="342900" lvl="0" indent="-342900">
              <a:spcBef>
                <a:spcPct val="20000"/>
              </a:spcBef>
            </a:pPr>
            <a:r>
              <a:rPr kumimoji="0" lang="en-GB" sz="2200" b="0" i="0" u="none" strike="noStrike" kern="1200" cap="none" spc="0" normalizeH="0" baseline="0" noProof="0" dirty="0">
                <a:ln>
                  <a:noFill/>
                </a:ln>
                <a:solidFill>
                  <a:schemeClr val="tx1"/>
                </a:solidFill>
                <a:effectLst/>
                <a:uLnTx/>
                <a:uFillTx/>
                <a:latin typeface="+mn-lt"/>
                <a:ea typeface="+mn-ea"/>
                <a:cs typeface="+mn-cs"/>
              </a:rPr>
              <a:t>       (later edited versions:  1713 and 1726)</a:t>
            </a:r>
          </a:p>
          <a:p>
            <a:pPr marL="342900" lvl="0" indent="-342900">
              <a:spcBef>
                <a:spcPct val="20000"/>
              </a:spcBef>
              <a:buFont typeface="Arial" pitchFamily="34" charset="0"/>
              <a:buChar char="•"/>
            </a:pPr>
            <a:r>
              <a:rPr lang="en-GB" sz="2200" dirty="0"/>
              <a:t>he spent the second half of his life in Royal mint</a:t>
            </a:r>
            <a:endParaRPr kumimoji="0" lang="en-GB" sz="2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50529" name="Picture 1"/>
          <p:cNvPicPr>
            <a:picLocks noChangeAspect="1" noChangeArrowheads="1"/>
          </p:cNvPicPr>
          <p:nvPr/>
        </p:nvPicPr>
        <p:blipFill>
          <a:blip r:embed="rId3" cstate="print"/>
          <a:srcRect/>
          <a:stretch>
            <a:fillRect/>
          </a:stretch>
        </p:blipFill>
        <p:spPr bwMode="auto">
          <a:xfrm>
            <a:off x="6660232" y="3645024"/>
            <a:ext cx="2019300" cy="2857500"/>
          </a:xfrm>
          <a:prstGeom prst="rect">
            <a:avLst/>
          </a:prstGeom>
          <a:noFill/>
          <a:ln w="9525">
            <a:noFill/>
            <a:miter lim="800000"/>
            <a:headEnd/>
            <a:tailEnd/>
          </a:ln>
        </p:spPr>
      </p:pic>
      <p:sp>
        <p:nvSpPr>
          <p:cNvPr id="6" name="BlokTextu 5"/>
          <p:cNvSpPr txBox="1"/>
          <p:nvPr/>
        </p:nvSpPr>
        <p:spPr>
          <a:xfrm>
            <a:off x="7020272" y="2996952"/>
            <a:ext cx="1455848" cy="646331"/>
          </a:xfrm>
          <a:prstGeom prst="rect">
            <a:avLst/>
          </a:prstGeom>
          <a:noFill/>
        </p:spPr>
        <p:txBody>
          <a:bodyPr wrap="none" rtlCol="0">
            <a:spAutoFit/>
          </a:bodyPr>
          <a:lstStyle/>
          <a:p>
            <a:r>
              <a:rPr lang="sk-SK" dirty="0" err="1"/>
              <a:t>Isaac</a:t>
            </a:r>
            <a:r>
              <a:rPr lang="sk-SK" dirty="0"/>
              <a:t> Newton</a:t>
            </a:r>
          </a:p>
          <a:p>
            <a:r>
              <a:rPr lang="sk-SK" dirty="0"/>
              <a:t> 1643 - 1727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Universal law of gravity</a:t>
            </a:r>
          </a:p>
        </p:txBody>
      </p:sp>
      <p:sp>
        <p:nvSpPr>
          <p:cNvPr id="26630" name="Text Box 6"/>
          <p:cNvSpPr txBox="1">
            <a:spLocks noChangeArrowheads="1"/>
          </p:cNvSpPr>
          <p:nvPr/>
        </p:nvSpPr>
        <p:spPr bwMode="auto">
          <a:xfrm>
            <a:off x="1822738" y="1311697"/>
            <a:ext cx="184150" cy="366712"/>
          </a:xfrm>
          <a:prstGeom prst="rect">
            <a:avLst/>
          </a:prstGeom>
          <a:noFill/>
          <a:ln w="9525">
            <a:noFill/>
            <a:miter lim="800000"/>
            <a:headEnd/>
            <a:tailEnd/>
          </a:ln>
          <a:effectLst/>
        </p:spPr>
        <p:txBody>
          <a:bodyPr wrap="none">
            <a:spAutoFit/>
          </a:bodyPr>
          <a:lstStyle/>
          <a:p>
            <a:endParaRPr lang="sk-SK">
              <a:solidFill>
                <a:schemeClr val="tx1"/>
              </a:solidFill>
            </a:endParaRPr>
          </a:p>
        </p:txBody>
      </p:sp>
      <p:sp>
        <p:nvSpPr>
          <p:cNvPr id="26632" name="Oval 8"/>
          <p:cNvSpPr>
            <a:spLocks noChangeArrowheads="1"/>
          </p:cNvSpPr>
          <p:nvPr/>
        </p:nvSpPr>
        <p:spPr bwMode="auto">
          <a:xfrm>
            <a:off x="1533813" y="1732384"/>
            <a:ext cx="914400" cy="838200"/>
          </a:xfrm>
          <a:prstGeom prst="ellipse">
            <a:avLst/>
          </a:prstGeom>
          <a:solidFill>
            <a:schemeClr val="accent1"/>
          </a:solidFill>
          <a:ln w="9525">
            <a:solidFill>
              <a:schemeClr val="tx1"/>
            </a:solidFill>
            <a:round/>
            <a:headEnd/>
            <a:tailEnd/>
          </a:ln>
          <a:effectLst/>
        </p:spPr>
        <p:txBody>
          <a:bodyPr wrap="none" anchor="ctr"/>
          <a:lstStyle/>
          <a:p>
            <a:pPr algn="ctr"/>
            <a:r>
              <a:rPr lang="en-US" sz="3600" b="1">
                <a:solidFill>
                  <a:srgbClr val="FF0000"/>
                </a:solidFill>
                <a:latin typeface="Comic Sans MS" pitchFamily="66" charset="0"/>
              </a:rPr>
              <a:t>m</a:t>
            </a:r>
            <a:endParaRPr lang="en-US" sz="3600" b="1" baseline="-25000">
              <a:solidFill>
                <a:srgbClr val="FF0000"/>
              </a:solidFill>
              <a:latin typeface="Comic Sans MS" pitchFamily="66" charset="0"/>
            </a:endParaRPr>
          </a:p>
        </p:txBody>
      </p:sp>
      <p:sp>
        <p:nvSpPr>
          <p:cNvPr id="26633" name="Oval 9"/>
          <p:cNvSpPr>
            <a:spLocks noChangeArrowheads="1"/>
          </p:cNvSpPr>
          <p:nvPr/>
        </p:nvSpPr>
        <p:spPr bwMode="auto">
          <a:xfrm>
            <a:off x="5724813" y="1351384"/>
            <a:ext cx="1524000" cy="1676400"/>
          </a:xfrm>
          <a:prstGeom prst="ellipse">
            <a:avLst/>
          </a:prstGeom>
          <a:solidFill>
            <a:schemeClr val="accent1"/>
          </a:solidFill>
          <a:ln w="9525">
            <a:solidFill>
              <a:schemeClr val="tx1"/>
            </a:solidFill>
            <a:round/>
            <a:headEnd/>
            <a:tailEnd/>
          </a:ln>
          <a:effectLst/>
        </p:spPr>
        <p:txBody>
          <a:bodyPr wrap="none" anchor="ctr"/>
          <a:lstStyle/>
          <a:p>
            <a:pPr algn="ctr"/>
            <a:r>
              <a:rPr lang="en-US" sz="3600" b="1">
                <a:solidFill>
                  <a:srgbClr val="FF0000"/>
                </a:solidFill>
                <a:latin typeface="Comic Sans MS" pitchFamily="66" charset="0"/>
              </a:rPr>
              <a:t>M</a:t>
            </a:r>
            <a:endParaRPr lang="en-US" sz="3600" b="1" baseline="-25000">
              <a:solidFill>
                <a:srgbClr val="FF0000"/>
              </a:solidFill>
              <a:latin typeface="Comic Sans MS" pitchFamily="66" charset="0"/>
            </a:endParaRPr>
          </a:p>
        </p:txBody>
      </p:sp>
      <p:sp>
        <p:nvSpPr>
          <p:cNvPr id="26634" name="Line 10"/>
          <p:cNvSpPr>
            <a:spLocks noChangeShapeType="1"/>
          </p:cNvSpPr>
          <p:nvPr/>
        </p:nvSpPr>
        <p:spPr bwMode="auto">
          <a:xfrm>
            <a:off x="1991013" y="2113384"/>
            <a:ext cx="4419600" cy="76200"/>
          </a:xfrm>
          <a:prstGeom prst="line">
            <a:avLst/>
          </a:prstGeom>
          <a:noFill/>
          <a:ln w="9525">
            <a:solidFill>
              <a:srgbClr val="FF0000"/>
            </a:solidFill>
            <a:round/>
            <a:headEnd type="triangle" w="med" len="med"/>
            <a:tailEnd type="triangle" w="med" len="med"/>
          </a:ln>
          <a:effectLst/>
        </p:spPr>
        <p:txBody>
          <a:bodyPr/>
          <a:lstStyle/>
          <a:p>
            <a:endParaRPr lang="sk-SK"/>
          </a:p>
        </p:txBody>
      </p:sp>
      <p:sp>
        <p:nvSpPr>
          <p:cNvPr id="26635" name="Text Box 11"/>
          <p:cNvSpPr txBox="1">
            <a:spLocks noChangeArrowheads="1"/>
          </p:cNvSpPr>
          <p:nvPr/>
        </p:nvSpPr>
        <p:spPr bwMode="auto">
          <a:xfrm>
            <a:off x="3743613" y="1808584"/>
            <a:ext cx="379413"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r</a:t>
            </a:r>
          </a:p>
        </p:txBody>
      </p:sp>
      <p:sp>
        <p:nvSpPr>
          <p:cNvPr id="26636" name="Text Box 12"/>
          <p:cNvSpPr txBox="1">
            <a:spLocks noChangeArrowheads="1"/>
          </p:cNvSpPr>
          <p:nvPr/>
        </p:nvSpPr>
        <p:spPr bwMode="auto">
          <a:xfrm>
            <a:off x="3134013" y="2646784"/>
            <a:ext cx="1389063"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F </a:t>
            </a:r>
            <a:r>
              <a:rPr lang="en-US" sz="3200" b="1">
                <a:solidFill>
                  <a:srgbClr val="FF0000"/>
                </a:solidFill>
                <a:latin typeface="Comic Sans MS" pitchFamily="66" charset="0"/>
                <a:sym typeface="Symbol" pitchFamily="18" charset="2"/>
              </a:rPr>
              <a:t></a:t>
            </a:r>
            <a:r>
              <a:rPr lang="en-US" sz="3200" b="1">
                <a:solidFill>
                  <a:srgbClr val="FF0000"/>
                </a:solidFill>
                <a:latin typeface="Comic Sans MS" pitchFamily="66" charset="0"/>
              </a:rPr>
              <a:t> m</a:t>
            </a:r>
            <a:endParaRPr lang="en-US" sz="3200" b="1" baseline="-25000">
              <a:solidFill>
                <a:srgbClr val="FF0000"/>
              </a:solidFill>
              <a:latin typeface="Comic Sans MS" pitchFamily="66" charset="0"/>
            </a:endParaRPr>
          </a:p>
        </p:txBody>
      </p:sp>
      <p:sp>
        <p:nvSpPr>
          <p:cNvPr id="26637" name="Text Box 13"/>
          <p:cNvSpPr txBox="1">
            <a:spLocks noChangeArrowheads="1"/>
          </p:cNvSpPr>
          <p:nvPr/>
        </p:nvSpPr>
        <p:spPr bwMode="auto">
          <a:xfrm>
            <a:off x="3210213" y="3332584"/>
            <a:ext cx="1431925"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F </a:t>
            </a:r>
            <a:r>
              <a:rPr lang="en-US" sz="3200" b="1">
                <a:solidFill>
                  <a:srgbClr val="FF0000"/>
                </a:solidFill>
                <a:latin typeface="Comic Sans MS" pitchFamily="66" charset="0"/>
                <a:sym typeface="Symbol" pitchFamily="18" charset="2"/>
              </a:rPr>
              <a:t></a:t>
            </a:r>
            <a:r>
              <a:rPr lang="en-US" sz="3200" b="1">
                <a:solidFill>
                  <a:srgbClr val="FF0000"/>
                </a:solidFill>
                <a:latin typeface="Comic Sans MS" pitchFamily="66" charset="0"/>
              </a:rPr>
              <a:t> M</a:t>
            </a:r>
            <a:endParaRPr lang="en-US" sz="3200" b="1" baseline="-25000">
              <a:solidFill>
                <a:srgbClr val="FF0000"/>
              </a:solidFill>
              <a:latin typeface="Comic Sans MS" pitchFamily="66" charset="0"/>
            </a:endParaRPr>
          </a:p>
        </p:txBody>
      </p:sp>
      <p:sp>
        <p:nvSpPr>
          <p:cNvPr id="26638" name="Text Box 14"/>
          <p:cNvSpPr txBox="1">
            <a:spLocks noChangeArrowheads="1"/>
          </p:cNvSpPr>
          <p:nvPr/>
        </p:nvSpPr>
        <p:spPr bwMode="auto">
          <a:xfrm>
            <a:off x="3210213" y="4246984"/>
            <a:ext cx="896938"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F </a:t>
            </a:r>
            <a:r>
              <a:rPr lang="en-US" sz="3200" b="1">
                <a:solidFill>
                  <a:srgbClr val="FF0000"/>
                </a:solidFill>
                <a:latin typeface="Comic Sans MS" pitchFamily="66" charset="0"/>
                <a:sym typeface="Symbol" pitchFamily="18" charset="2"/>
              </a:rPr>
              <a:t></a:t>
            </a:r>
            <a:endParaRPr lang="en-US" sz="3200" b="1" baseline="-25000">
              <a:solidFill>
                <a:srgbClr val="FF0000"/>
              </a:solidFill>
              <a:latin typeface="Comic Sans MS" pitchFamily="66" charset="0"/>
            </a:endParaRPr>
          </a:p>
        </p:txBody>
      </p:sp>
      <p:sp>
        <p:nvSpPr>
          <p:cNvPr id="26639" name="Text Box 15"/>
          <p:cNvSpPr txBox="1">
            <a:spLocks noChangeArrowheads="1"/>
          </p:cNvSpPr>
          <p:nvPr/>
        </p:nvSpPr>
        <p:spPr bwMode="auto">
          <a:xfrm>
            <a:off x="4394488" y="4018384"/>
            <a:ext cx="542925" cy="1066800"/>
          </a:xfrm>
          <a:prstGeom prst="rect">
            <a:avLst/>
          </a:prstGeom>
          <a:solidFill>
            <a:schemeClr val="bg1"/>
          </a:solidFill>
          <a:ln w="9525">
            <a:noFill/>
            <a:miter lim="800000"/>
            <a:headEnd/>
            <a:tailEnd/>
          </a:ln>
          <a:effectLst/>
        </p:spPr>
        <p:txBody>
          <a:bodyPr wrap="none">
            <a:spAutoFit/>
          </a:bodyPr>
          <a:lstStyle/>
          <a:p>
            <a:pPr algn="ctr"/>
            <a:r>
              <a:rPr lang="en-US" sz="3200" b="1">
                <a:solidFill>
                  <a:srgbClr val="FF0000"/>
                </a:solidFill>
                <a:latin typeface="Comic Sans MS" pitchFamily="66" charset="0"/>
              </a:rPr>
              <a:t>1</a:t>
            </a:r>
          </a:p>
          <a:p>
            <a:pPr algn="ctr"/>
            <a:r>
              <a:rPr lang="en-US" sz="3200" b="1">
                <a:solidFill>
                  <a:srgbClr val="FF0000"/>
                </a:solidFill>
                <a:latin typeface="Comic Sans MS" pitchFamily="66" charset="0"/>
              </a:rPr>
              <a:t>r</a:t>
            </a:r>
            <a:r>
              <a:rPr lang="en-US" sz="3200" b="1" baseline="30000">
                <a:solidFill>
                  <a:srgbClr val="FF0000"/>
                </a:solidFill>
                <a:latin typeface="Comic Sans MS" pitchFamily="66" charset="0"/>
              </a:rPr>
              <a:t>2</a:t>
            </a:r>
          </a:p>
        </p:txBody>
      </p:sp>
      <p:sp>
        <p:nvSpPr>
          <p:cNvPr id="26640" name="Line 16"/>
          <p:cNvSpPr>
            <a:spLocks noChangeShapeType="1"/>
          </p:cNvSpPr>
          <p:nvPr/>
        </p:nvSpPr>
        <p:spPr bwMode="auto">
          <a:xfrm>
            <a:off x="4353213" y="4551784"/>
            <a:ext cx="609600" cy="0"/>
          </a:xfrm>
          <a:prstGeom prst="line">
            <a:avLst/>
          </a:prstGeom>
          <a:noFill/>
          <a:ln w="38100">
            <a:solidFill>
              <a:srgbClr val="FF0000"/>
            </a:solidFill>
            <a:round/>
            <a:headEnd/>
            <a:tailEnd/>
          </a:ln>
          <a:effectLst/>
        </p:spPr>
        <p:txBody>
          <a:bodyPr/>
          <a:lstStyle/>
          <a:p>
            <a:endParaRPr lang="sk-SK"/>
          </a:p>
        </p:txBody>
      </p:sp>
      <p:sp>
        <p:nvSpPr>
          <p:cNvPr id="26641" name="Line 17"/>
          <p:cNvSpPr>
            <a:spLocks noChangeShapeType="1"/>
          </p:cNvSpPr>
          <p:nvPr/>
        </p:nvSpPr>
        <p:spPr bwMode="auto">
          <a:xfrm>
            <a:off x="2753013" y="5085184"/>
            <a:ext cx="2286000" cy="0"/>
          </a:xfrm>
          <a:prstGeom prst="line">
            <a:avLst/>
          </a:prstGeom>
          <a:noFill/>
          <a:ln w="9525">
            <a:solidFill>
              <a:srgbClr val="FF0000"/>
            </a:solidFill>
            <a:round/>
            <a:headEnd/>
            <a:tailEnd/>
          </a:ln>
          <a:effectLst/>
        </p:spPr>
        <p:txBody>
          <a:bodyPr/>
          <a:lstStyle/>
          <a:p>
            <a:endParaRPr lang="sk-SK"/>
          </a:p>
        </p:txBody>
      </p:sp>
      <p:sp>
        <p:nvSpPr>
          <p:cNvPr id="26642" name="Text Box 18"/>
          <p:cNvSpPr txBox="1">
            <a:spLocks noChangeArrowheads="1"/>
          </p:cNvSpPr>
          <p:nvPr/>
        </p:nvSpPr>
        <p:spPr bwMode="auto">
          <a:xfrm>
            <a:off x="390813" y="5313784"/>
            <a:ext cx="1895475"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combine:</a:t>
            </a:r>
            <a:endParaRPr lang="en-US" sz="3200" b="1" baseline="-25000">
              <a:solidFill>
                <a:srgbClr val="FF0000"/>
              </a:solidFill>
              <a:latin typeface="Comic Sans MS" pitchFamily="66" charset="0"/>
            </a:endParaRPr>
          </a:p>
        </p:txBody>
      </p:sp>
      <p:sp>
        <p:nvSpPr>
          <p:cNvPr id="26643" name="Text Box 19"/>
          <p:cNvSpPr txBox="1">
            <a:spLocks noChangeArrowheads="1"/>
          </p:cNvSpPr>
          <p:nvPr/>
        </p:nvSpPr>
        <p:spPr bwMode="auto">
          <a:xfrm>
            <a:off x="3056226" y="5313784"/>
            <a:ext cx="896937"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F </a:t>
            </a:r>
            <a:r>
              <a:rPr lang="en-US" sz="3200" b="1">
                <a:solidFill>
                  <a:srgbClr val="FF0000"/>
                </a:solidFill>
                <a:latin typeface="Comic Sans MS" pitchFamily="66" charset="0"/>
                <a:sym typeface="Symbol" pitchFamily="18" charset="2"/>
              </a:rPr>
              <a:t></a:t>
            </a:r>
            <a:endParaRPr lang="en-US" sz="3200" b="1" baseline="-25000">
              <a:solidFill>
                <a:srgbClr val="FF0000"/>
              </a:solidFill>
              <a:latin typeface="Comic Sans MS" pitchFamily="66" charset="0"/>
            </a:endParaRPr>
          </a:p>
        </p:txBody>
      </p:sp>
      <p:sp>
        <p:nvSpPr>
          <p:cNvPr id="26644" name="Text Box 20"/>
          <p:cNvSpPr txBox="1">
            <a:spLocks noChangeArrowheads="1"/>
          </p:cNvSpPr>
          <p:nvPr/>
        </p:nvSpPr>
        <p:spPr bwMode="auto">
          <a:xfrm>
            <a:off x="4080163" y="5085184"/>
            <a:ext cx="858838" cy="1066800"/>
          </a:xfrm>
          <a:prstGeom prst="rect">
            <a:avLst/>
          </a:prstGeom>
          <a:solidFill>
            <a:schemeClr val="bg1"/>
          </a:solidFill>
          <a:ln w="9525">
            <a:noFill/>
            <a:miter lim="800000"/>
            <a:headEnd/>
            <a:tailEnd/>
          </a:ln>
          <a:effectLst/>
        </p:spPr>
        <p:txBody>
          <a:bodyPr wrap="none">
            <a:spAutoFit/>
          </a:bodyPr>
          <a:lstStyle/>
          <a:p>
            <a:pPr algn="ctr"/>
            <a:r>
              <a:rPr lang="en-US" sz="3200" b="1">
                <a:solidFill>
                  <a:srgbClr val="FF0000"/>
                </a:solidFill>
                <a:latin typeface="Comic Sans MS" pitchFamily="66" charset="0"/>
              </a:rPr>
              <a:t>mM</a:t>
            </a:r>
            <a:endParaRPr lang="en-US" sz="3200" b="1" baseline="-25000">
              <a:solidFill>
                <a:srgbClr val="FF0000"/>
              </a:solidFill>
              <a:latin typeface="Comic Sans MS" pitchFamily="66" charset="0"/>
            </a:endParaRPr>
          </a:p>
          <a:p>
            <a:pPr algn="ctr"/>
            <a:r>
              <a:rPr lang="en-US" sz="3200" b="1">
                <a:solidFill>
                  <a:srgbClr val="FF0000"/>
                </a:solidFill>
                <a:latin typeface="Comic Sans MS" pitchFamily="66" charset="0"/>
              </a:rPr>
              <a:t>r</a:t>
            </a:r>
            <a:r>
              <a:rPr lang="en-US" sz="3200" b="1" baseline="30000">
                <a:solidFill>
                  <a:srgbClr val="FF0000"/>
                </a:solidFill>
                <a:latin typeface="Comic Sans MS" pitchFamily="66" charset="0"/>
              </a:rPr>
              <a:t>2</a:t>
            </a:r>
          </a:p>
        </p:txBody>
      </p:sp>
      <p:sp>
        <p:nvSpPr>
          <p:cNvPr id="26645" name="Line 21"/>
          <p:cNvSpPr>
            <a:spLocks noChangeShapeType="1"/>
          </p:cNvSpPr>
          <p:nvPr/>
        </p:nvSpPr>
        <p:spPr bwMode="auto">
          <a:xfrm>
            <a:off x="4046826" y="5694784"/>
            <a:ext cx="990600" cy="0"/>
          </a:xfrm>
          <a:prstGeom prst="line">
            <a:avLst/>
          </a:prstGeom>
          <a:noFill/>
          <a:ln w="38100">
            <a:solidFill>
              <a:srgbClr val="FF0000"/>
            </a:solidFill>
            <a:round/>
            <a:headEnd/>
            <a:tailEnd/>
          </a:ln>
          <a:effectLst/>
        </p:spPr>
        <p:txBody>
          <a:bodyPr/>
          <a:lstStyle/>
          <a:p>
            <a:endParaRPr lang="sk-SK"/>
          </a:p>
        </p:txBody>
      </p:sp>
      <p:sp>
        <p:nvSpPr>
          <p:cNvPr id="26646" name="Text Box 22"/>
          <p:cNvSpPr txBox="1">
            <a:spLocks noChangeArrowheads="1"/>
          </p:cNvSpPr>
          <p:nvPr/>
        </p:nvSpPr>
        <p:spPr bwMode="auto">
          <a:xfrm>
            <a:off x="5951826" y="5389984"/>
            <a:ext cx="1306512"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F </a:t>
            </a:r>
            <a:r>
              <a:rPr lang="en-US" sz="3200" b="1">
                <a:solidFill>
                  <a:srgbClr val="FF0000"/>
                </a:solidFill>
                <a:latin typeface="Comic Sans MS" pitchFamily="66" charset="0"/>
                <a:sym typeface="Symbol" pitchFamily="18" charset="2"/>
              </a:rPr>
              <a:t>= G</a:t>
            </a:r>
            <a:endParaRPr lang="en-US" sz="3200" b="1" baseline="-25000">
              <a:solidFill>
                <a:srgbClr val="FF0000"/>
              </a:solidFill>
              <a:latin typeface="Comic Sans MS" pitchFamily="66" charset="0"/>
            </a:endParaRPr>
          </a:p>
        </p:txBody>
      </p:sp>
      <p:sp>
        <p:nvSpPr>
          <p:cNvPr id="26647" name="Text Box 23"/>
          <p:cNvSpPr txBox="1">
            <a:spLocks noChangeArrowheads="1"/>
          </p:cNvSpPr>
          <p:nvPr/>
        </p:nvSpPr>
        <p:spPr bwMode="auto">
          <a:xfrm>
            <a:off x="7432963" y="5085184"/>
            <a:ext cx="858838" cy="1066800"/>
          </a:xfrm>
          <a:prstGeom prst="rect">
            <a:avLst/>
          </a:prstGeom>
          <a:solidFill>
            <a:schemeClr val="bg1"/>
          </a:solidFill>
          <a:ln w="9525">
            <a:noFill/>
            <a:miter lim="800000"/>
            <a:headEnd/>
            <a:tailEnd/>
          </a:ln>
          <a:effectLst/>
        </p:spPr>
        <p:txBody>
          <a:bodyPr wrap="none">
            <a:spAutoFit/>
          </a:bodyPr>
          <a:lstStyle/>
          <a:p>
            <a:pPr algn="ctr"/>
            <a:r>
              <a:rPr lang="en-US" sz="3200" b="1">
                <a:solidFill>
                  <a:srgbClr val="FF0000"/>
                </a:solidFill>
                <a:latin typeface="Comic Sans MS" pitchFamily="66" charset="0"/>
              </a:rPr>
              <a:t>mM</a:t>
            </a:r>
            <a:endParaRPr lang="en-US" sz="3200" b="1" baseline="-25000">
              <a:solidFill>
                <a:srgbClr val="FF0000"/>
              </a:solidFill>
              <a:latin typeface="Comic Sans MS" pitchFamily="66" charset="0"/>
            </a:endParaRPr>
          </a:p>
          <a:p>
            <a:pPr algn="ctr"/>
            <a:r>
              <a:rPr lang="en-US" sz="3200" b="1">
                <a:solidFill>
                  <a:srgbClr val="FF0000"/>
                </a:solidFill>
                <a:latin typeface="Comic Sans MS" pitchFamily="66" charset="0"/>
              </a:rPr>
              <a:t>r</a:t>
            </a:r>
            <a:r>
              <a:rPr lang="en-US" sz="3200" b="1" baseline="30000">
                <a:solidFill>
                  <a:srgbClr val="FF0000"/>
                </a:solidFill>
                <a:latin typeface="Comic Sans MS" pitchFamily="66" charset="0"/>
              </a:rPr>
              <a:t>2</a:t>
            </a:r>
          </a:p>
        </p:txBody>
      </p:sp>
      <p:sp>
        <p:nvSpPr>
          <p:cNvPr id="26648" name="Line 24"/>
          <p:cNvSpPr>
            <a:spLocks noChangeShapeType="1"/>
          </p:cNvSpPr>
          <p:nvPr/>
        </p:nvSpPr>
        <p:spPr bwMode="auto">
          <a:xfrm>
            <a:off x="7399626" y="5694784"/>
            <a:ext cx="990600" cy="0"/>
          </a:xfrm>
          <a:prstGeom prst="line">
            <a:avLst/>
          </a:prstGeom>
          <a:noFill/>
          <a:ln w="38100">
            <a:solidFill>
              <a:srgbClr val="FF0000"/>
            </a:solidFill>
            <a:round/>
            <a:headEnd/>
            <a:tailEnd/>
          </a:ln>
          <a:effectLst/>
        </p:spPr>
        <p:txBody>
          <a:bodyPr/>
          <a:lstStyle/>
          <a:p>
            <a:endParaRPr lang="sk-SK"/>
          </a:p>
        </p:txBody>
      </p:sp>
      <p:sp>
        <p:nvSpPr>
          <p:cNvPr id="26649" name="Line 25"/>
          <p:cNvSpPr>
            <a:spLocks noChangeShapeType="1"/>
          </p:cNvSpPr>
          <p:nvPr/>
        </p:nvSpPr>
        <p:spPr bwMode="auto">
          <a:xfrm flipH="1">
            <a:off x="7020213" y="3865984"/>
            <a:ext cx="304800" cy="1447800"/>
          </a:xfrm>
          <a:prstGeom prst="line">
            <a:avLst/>
          </a:prstGeom>
          <a:noFill/>
          <a:ln w="9525">
            <a:solidFill>
              <a:srgbClr val="660033"/>
            </a:solidFill>
            <a:round/>
            <a:headEnd/>
            <a:tailEnd type="triangle" w="med" len="med"/>
          </a:ln>
          <a:effectLst/>
        </p:spPr>
        <p:txBody>
          <a:bodyPr/>
          <a:lstStyle/>
          <a:p>
            <a:endParaRPr lang="sk-SK"/>
          </a:p>
        </p:txBody>
      </p:sp>
      <p:sp>
        <p:nvSpPr>
          <p:cNvPr id="26650" name="Text Box 26"/>
          <p:cNvSpPr txBox="1">
            <a:spLocks noChangeArrowheads="1"/>
          </p:cNvSpPr>
          <p:nvPr/>
        </p:nvSpPr>
        <p:spPr bwMode="auto">
          <a:xfrm>
            <a:off x="5916901" y="3502447"/>
            <a:ext cx="3217862" cy="396875"/>
          </a:xfrm>
          <a:prstGeom prst="rect">
            <a:avLst/>
          </a:prstGeom>
          <a:noFill/>
          <a:ln w="9525">
            <a:noFill/>
            <a:miter lim="800000"/>
            <a:headEnd/>
            <a:tailEnd/>
          </a:ln>
          <a:effectLst/>
        </p:spPr>
        <p:txBody>
          <a:bodyPr wrap="none">
            <a:spAutoFit/>
          </a:bodyPr>
          <a:lstStyle/>
          <a:p>
            <a:pPr algn="ctr"/>
            <a:r>
              <a:rPr lang="en-US" sz="2000" b="1">
                <a:solidFill>
                  <a:srgbClr val="660033"/>
                </a:solidFill>
                <a:latin typeface="Comic Sans MS" pitchFamily="66" charset="0"/>
              </a:rPr>
              <a:t>Proportionality constant:</a:t>
            </a:r>
          </a:p>
        </p:txBody>
      </p:sp>
      <p:sp>
        <p:nvSpPr>
          <p:cNvPr id="26651" name="Text Box 27"/>
          <p:cNvSpPr txBox="1">
            <a:spLocks noChangeArrowheads="1"/>
          </p:cNvSpPr>
          <p:nvPr/>
        </p:nvSpPr>
        <p:spPr bwMode="auto">
          <a:xfrm>
            <a:off x="5597813" y="4275559"/>
            <a:ext cx="3157538" cy="457200"/>
          </a:xfrm>
          <a:prstGeom prst="rect">
            <a:avLst/>
          </a:prstGeom>
          <a:solidFill>
            <a:schemeClr val="bg1"/>
          </a:solidFill>
          <a:ln w="9525">
            <a:noFill/>
            <a:miter lim="800000"/>
            <a:headEnd/>
            <a:tailEnd/>
          </a:ln>
          <a:effectLst/>
        </p:spPr>
        <p:txBody>
          <a:bodyPr wrap="none">
            <a:spAutoFit/>
          </a:bodyPr>
          <a:lstStyle/>
          <a:p>
            <a:pPr algn="ctr"/>
            <a:r>
              <a:rPr lang="en-US" sz="2400" b="1">
                <a:latin typeface="Comic Sans MS" pitchFamily="66" charset="0"/>
              </a:rPr>
              <a:t>“Newton’s Constant”</a:t>
            </a:r>
          </a:p>
        </p:txBody>
      </p:sp>
      <p:sp>
        <p:nvSpPr>
          <p:cNvPr id="2" name="BlokTextu 1"/>
          <p:cNvSpPr txBox="1"/>
          <p:nvPr/>
        </p:nvSpPr>
        <p:spPr>
          <a:xfrm>
            <a:off x="0" y="6121821"/>
            <a:ext cx="9144000" cy="677108"/>
          </a:xfrm>
          <a:prstGeom prst="rect">
            <a:avLst/>
          </a:prstGeom>
          <a:noFill/>
        </p:spPr>
        <p:txBody>
          <a:bodyPr wrap="square" rtlCol="0">
            <a:spAutoFit/>
          </a:bodyPr>
          <a:lstStyle/>
          <a:p>
            <a:r>
              <a:rPr lang="en-US" sz="1900" u="sng" dirty="0"/>
              <a:t>Comment: </a:t>
            </a:r>
            <a:endParaRPr lang="sk-SK" sz="1900" u="sng" dirty="0"/>
          </a:p>
          <a:p>
            <a:r>
              <a:rPr lang="en-US" sz="1900" dirty="0"/>
              <a:t>This property (1/r</a:t>
            </a:r>
            <a:r>
              <a:rPr lang="en-US" sz="1900" baseline="30000" dirty="0"/>
              <a:t>2</a:t>
            </a:r>
            <a:r>
              <a:rPr lang="en-US" sz="1900" dirty="0"/>
              <a:t>) was </a:t>
            </a:r>
            <a:r>
              <a:rPr lang="en-US" sz="1900" dirty="0" err="1"/>
              <a:t>emphasi</a:t>
            </a:r>
            <a:r>
              <a:rPr lang="sk-SK" sz="1900" dirty="0"/>
              <a:t>z</a:t>
            </a:r>
            <a:r>
              <a:rPr lang="en-US" sz="1900" dirty="0" err="1"/>
              <a:t>ed</a:t>
            </a:r>
            <a:r>
              <a:rPr lang="sk-SK" sz="1900" dirty="0"/>
              <a:t> </a:t>
            </a:r>
            <a:r>
              <a:rPr lang="sk-SK" sz="1900" dirty="0" err="1"/>
              <a:t>before</a:t>
            </a:r>
            <a:r>
              <a:rPr lang="sk-SK" sz="1900" dirty="0"/>
              <a:t> Newton by Robert </a:t>
            </a:r>
            <a:r>
              <a:rPr lang="sk-SK" sz="1900" dirty="0" err="1"/>
              <a:t>Hook</a:t>
            </a:r>
            <a:r>
              <a:rPr lang="en-US" sz="1900" dirty="0"/>
              <a:t> </a:t>
            </a:r>
            <a:r>
              <a:rPr lang="sk-SK" sz="1900" dirty="0"/>
              <a:t> and  </a:t>
            </a:r>
            <a:r>
              <a:rPr lang="sk-SK" sz="1900" dirty="0" err="1"/>
              <a:t>Ismaël</a:t>
            </a:r>
            <a:r>
              <a:rPr lang="sk-SK" sz="1900" dirty="0"/>
              <a:t> </a:t>
            </a:r>
            <a:r>
              <a:rPr lang="sk-SK" sz="1900" dirty="0" err="1"/>
              <a:t>Boulliau</a:t>
            </a:r>
            <a:r>
              <a:rPr lang="sk-SK" sz="1900" dirty="0"/>
              <a:t>.</a:t>
            </a: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6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6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P spid="26645" grpId="0" animBg="1"/>
      <p:bldP spid="26646" grpId="0" animBg="1"/>
      <p:bldP spid="26647" grpId="0" animBg="1"/>
      <p:bldP spid="26648" grpId="0" animBg="1"/>
      <p:bldP spid="26649" grpId="0" animBg="1"/>
      <p:bldP spid="26650" grpId="0"/>
      <p:bldP spid="266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p:cNvSpPr txBox="1">
            <a:spLocks noChangeArrowheads="1"/>
          </p:cNvSpPr>
          <p:nvPr/>
        </p:nvSpPr>
        <p:spPr bwMode="auto">
          <a:xfrm>
            <a:off x="1975003" y="696417"/>
            <a:ext cx="184150" cy="366712"/>
          </a:xfrm>
          <a:prstGeom prst="rect">
            <a:avLst/>
          </a:prstGeom>
          <a:noFill/>
          <a:ln w="9525">
            <a:noFill/>
            <a:miter lim="800000"/>
            <a:headEnd/>
            <a:tailEnd/>
          </a:ln>
          <a:effectLst/>
        </p:spPr>
        <p:txBody>
          <a:bodyPr wrap="none">
            <a:spAutoFit/>
          </a:bodyPr>
          <a:lstStyle/>
          <a:p>
            <a:endParaRPr lang="sk-SK">
              <a:solidFill>
                <a:schemeClr val="tx1"/>
              </a:solidFill>
            </a:endParaRPr>
          </a:p>
        </p:txBody>
      </p:sp>
      <p:sp>
        <p:nvSpPr>
          <p:cNvPr id="26632" name="Oval 8"/>
          <p:cNvSpPr>
            <a:spLocks noChangeArrowheads="1"/>
          </p:cNvSpPr>
          <p:nvPr/>
        </p:nvSpPr>
        <p:spPr bwMode="auto">
          <a:xfrm>
            <a:off x="1686078" y="1117104"/>
            <a:ext cx="914400" cy="838200"/>
          </a:xfrm>
          <a:prstGeom prst="ellipse">
            <a:avLst/>
          </a:prstGeom>
          <a:solidFill>
            <a:schemeClr val="accent1"/>
          </a:solidFill>
          <a:ln w="9525">
            <a:solidFill>
              <a:schemeClr val="tx1"/>
            </a:solidFill>
            <a:round/>
            <a:headEnd/>
            <a:tailEnd/>
          </a:ln>
          <a:effectLst/>
        </p:spPr>
        <p:txBody>
          <a:bodyPr wrap="none" anchor="ctr"/>
          <a:lstStyle/>
          <a:p>
            <a:pPr algn="ctr"/>
            <a:r>
              <a:rPr lang="en-US" sz="3600" b="1">
                <a:solidFill>
                  <a:srgbClr val="FF0000"/>
                </a:solidFill>
                <a:latin typeface="Comic Sans MS" pitchFamily="66" charset="0"/>
              </a:rPr>
              <a:t>m</a:t>
            </a:r>
            <a:endParaRPr lang="en-US" sz="3600" b="1" baseline="-25000">
              <a:solidFill>
                <a:srgbClr val="FF0000"/>
              </a:solidFill>
              <a:latin typeface="Comic Sans MS" pitchFamily="66" charset="0"/>
            </a:endParaRPr>
          </a:p>
        </p:txBody>
      </p:sp>
      <p:sp>
        <p:nvSpPr>
          <p:cNvPr id="26633" name="Oval 9"/>
          <p:cNvSpPr>
            <a:spLocks noChangeArrowheads="1"/>
          </p:cNvSpPr>
          <p:nvPr/>
        </p:nvSpPr>
        <p:spPr bwMode="auto">
          <a:xfrm>
            <a:off x="5877078" y="736104"/>
            <a:ext cx="1524000" cy="1676400"/>
          </a:xfrm>
          <a:prstGeom prst="ellipse">
            <a:avLst/>
          </a:prstGeom>
          <a:solidFill>
            <a:schemeClr val="accent1"/>
          </a:solidFill>
          <a:ln w="9525">
            <a:solidFill>
              <a:schemeClr val="tx1"/>
            </a:solidFill>
            <a:round/>
            <a:headEnd/>
            <a:tailEnd/>
          </a:ln>
          <a:effectLst/>
        </p:spPr>
        <p:txBody>
          <a:bodyPr wrap="none" anchor="ctr"/>
          <a:lstStyle/>
          <a:p>
            <a:pPr algn="ctr"/>
            <a:r>
              <a:rPr lang="en-US" sz="3600" b="1">
                <a:solidFill>
                  <a:srgbClr val="FF0000"/>
                </a:solidFill>
                <a:latin typeface="Comic Sans MS" pitchFamily="66" charset="0"/>
              </a:rPr>
              <a:t>M</a:t>
            </a:r>
            <a:endParaRPr lang="en-US" sz="3600" b="1" baseline="-25000">
              <a:solidFill>
                <a:srgbClr val="FF0000"/>
              </a:solidFill>
              <a:latin typeface="Comic Sans MS" pitchFamily="66" charset="0"/>
            </a:endParaRPr>
          </a:p>
        </p:txBody>
      </p:sp>
      <p:sp>
        <p:nvSpPr>
          <p:cNvPr id="26634" name="Line 10"/>
          <p:cNvSpPr>
            <a:spLocks noChangeShapeType="1"/>
          </p:cNvSpPr>
          <p:nvPr/>
        </p:nvSpPr>
        <p:spPr bwMode="auto">
          <a:xfrm>
            <a:off x="2143278" y="1498104"/>
            <a:ext cx="4419600" cy="76200"/>
          </a:xfrm>
          <a:prstGeom prst="line">
            <a:avLst/>
          </a:prstGeom>
          <a:noFill/>
          <a:ln w="9525">
            <a:solidFill>
              <a:srgbClr val="FF0000"/>
            </a:solidFill>
            <a:round/>
            <a:headEnd type="triangle" w="med" len="med"/>
            <a:tailEnd type="triangle" w="med" len="med"/>
          </a:ln>
          <a:effectLst/>
        </p:spPr>
        <p:txBody>
          <a:bodyPr/>
          <a:lstStyle/>
          <a:p>
            <a:endParaRPr lang="sk-SK"/>
          </a:p>
        </p:txBody>
      </p:sp>
      <p:sp>
        <p:nvSpPr>
          <p:cNvPr id="26635" name="Text Box 11"/>
          <p:cNvSpPr txBox="1">
            <a:spLocks noChangeArrowheads="1"/>
          </p:cNvSpPr>
          <p:nvPr/>
        </p:nvSpPr>
        <p:spPr bwMode="auto">
          <a:xfrm>
            <a:off x="3895878" y="1193304"/>
            <a:ext cx="379413" cy="579438"/>
          </a:xfrm>
          <a:prstGeom prst="rect">
            <a:avLst/>
          </a:prstGeom>
          <a:solidFill>
            <a:schemeClr val="bg1"/>
          </a:solidFill>
          <a:ln w="9525">
            <a:noFill/>
            <a:miter lim="800000"/>
            <a:headEnd/>
            <a:tailEnd/>
          </a:ln>
          <a:effectLst/>
        </p:spPr>
        <p:txBody>
          <a:bodyPr wrap="none">
            <a:spAutoFit/>
          </a:bodyPr>
          <a:lstStyle/>
          <a:p>
            <a:r>
              <a:rPr lang="en-US" sz="3200" b="1">
                <a:solidFill>
                  <a:srgbClr val="FF0000"/>
                </a:solidFill>
                <a:latin typeface="Comic Sans MS" pitchFamily="66" charset="0"/>
              </a:rPr>
              <a:t>r</a:t>
            </a:r>
          </a:p>
        </p:txBody>
      </p:sp>
      <p:sp>
        <p:nvSpPr>
          <p:cNvPr id="24" name="BlokTextu 23"/>
          <p:cNvSpPr txBox="1"/>
          <p:nvPr/>
        </p:nvSpPr>
        <p:spPr>
          <a:xfrm>
            <a:off x="341590" y="2420888"/>
            <a:ext cx="8802410" cy="1569660"/>
          </a:xfrm>
          <a:prstGeom prst="rect">
            <a:avLst/>
          </a:prstGeom>
          <a:noFill/>
        </p:spPr>
        <p:txBody>
          <a:bodyPr wrap="none" rtlCol="0">
            <a:spAutoFit/>
          </a:bodyPr>
          <a:lstStyle/>
          <a:p>
            <a:r>
              <a:rPr lang="en-US" sz="2400" dirty="0">
                <a:latin typeface="Arial" pitchFamily="34" charset="0"/>
                <a:cs typeface="Arial" pitchFamily="34" charset="0"/>
              </a:rPr>
              <a:t>Newton's law of universal gravitation states that any two bodies</a:t>
            </a:r>
            <a:endParaRPr lang="sk-SK" sz="2400" dirty="0">
              <a:latin typeface="Arial" pitchFamily="34" charset="0"/>
              <a:cs typeface="Arial" pitchFamily="34" charset="0"/>
            </a:endParaRPr>
          </a:p>
          <a:p>
            <a:r>
              <a:rPr lang="en-US" sz="2400" dirty="0">
                <a:latin typeface="Arial" pitchFamily="34" charset="0"/>
                <a:cs typeface="Arial" pitchFamily="34" charset="0"/>
              </a:rPr>
              <a:t>in the universe attract each other with a force that is </a:t>
            </a:r>
            <a:r>
              <a:rPr lang="en-US" sz="2400" u="sng" dirty="0">
                <a:latin typeface="Arial" pitchFamily="34" charset="0"/>
                <a:cs typeface="Arial" pitchFamily="34" charset="0"/>
              </a:rPr>
              <a:t>directly</a:t>
            </a:r>
            <a:endParaRPr lang="sk-SK" sz="2400" u="sng" dirty="0">
              <a:latin typeface="Arial" pitchFamily="34" charset="0"/>
              <a:cs typeface="Arial" pitchFamily="34" charset="0"/>
            </a:endParaRPr>
          </a:p>
          <a:p>
            <a:r>
              <a:rPr lang="en-US" sz="2400" u="sng" dirty="0">
                <a:latin typeface="Arial" pitchFamily="34" charset="0"/>
                <a:cs typeface="Arial" pitchFamily="34" charset="0"/>
              </a:rPr>
              <a:t>proportional to the product of their masses</a:t>
            </a:r>
            <a:r>
              <a:rPr lang="sk-SK" sz="2400" u="sng" dirty="0">
                <a:latin typeface="Arial" pitchFamily="34" charset="0"/>
                <a:cs typeface="Arial" pitchFamily="34" charset="0"/>
              </a:rPr>
              <a:t> (</a:t>
            </a:r>
            <a:r>
              <a:rPr lang="sk-SK" sz="2400" i="1" u="sng" dirty="0">
                <a:latin typeface="Arial" pitchFamily="34" charset="0"/>
                <a:cs typeface="Arial" pitchFamily="34" charset="0"/>
              </a:rPr>
              <a:t>m</a:t>
            </a:r>
            <a:r>
              <a:rPr lang="sk-SK" sz="2400" u="sng" dirty="0">
                <a:latin typeface="Arial" pitchFamily="34" charset="0"/>
                <a:cs typeface="Arial" pitchFamily="34" charset="0"/>
              </a:rPr>
              <a:t>, </a:t>
            </a:r>
            <a:r>
              <a:rPr lang="sk-SK" sz="2400" i="1" u="sng" dirty="0">
                <a:latin typeface="Arial" pitchFamily="34" charset="0"/>
                <a:cs typeface="Arial" pitchFamily="34" charset="0"/>
              </a:rPr>
              <a:t>M</a:t>
            </a:r>
            <a:r>
              <a:rPr lang="sk-SK" sz="2400" u="sng" dirty="0">
                <a:latin typeface="Arial" pitchFamily="34" charset="0"/>
                <a:cs typeface="Arial" pitchFamily="34" charset="0"/>
              </a:rPr>
              <a:t>)</a:t>
            </a:r>
            <a:r>
              <a:rPr lang="en-US" sz="2400" dirty="0">
                <a:latin typeface="Arial" pitchFamily="34" charset="0"/>
                <a:cs typeface="Arial" pitchFamily="34" charset="0"/>
              </a:rPr>
              <a:t> and </a:t>
            </a:r>
            <a:r>
              <a:rPr lang="en-US" sz="2400" u="sng" dirty="0">
                <a:latin typeface="Arial" pitchFamily="34" charset="0"/>
                <a:cs typeface="Arial" pitchFamily="34" charset="0"/>
              </a:rPr>
              <a:t>inversely</a:t>
            </a:r>
            <a:endParaRPr lang="sk-SK" sz="2400" u="sng" dirty="0">
              <a:latin typeface="Arial" pitchFamily="34" charset="0"/>
              <a:cs typeface="Arial" pitchFamily="34" charset="0"/>
            </a:endParaRPr>
          </a:p>
          <a:p>
            <a:r>
              <a:rPr lang="en-US" sz="2400" u="sng" dirty="0">
                <a:latin typeface="Arial" pitchFamily="34" charset="0"/>
                <a:cs typeface="Arial" pitchFamily="34" charset="0"/>
              </a:rPr>
              <a:t>proportional to the square of the distance between them</a:t>
            </a:r>
            <a:r>
              <a:rPr lang="sk-SK" sz="2400" u="sng" dirty="0">
                <a:latin typeface="Arial" pitchFamily="34" charset="0"/>
                <a:cs typeface="Arial" pitchFamily="34" charset="0"/>
              </a:rPr>
              <a:t> (</a:t>
            </a:r>
            <a:r>
              <a:rPr lang="sk-SK" sz="2400" i="1" u="sng" dirty="0">
                <a:latin typeface="Arial" pitchFamily="34" charset="0"/>
                <a:cs typeface="Arial" pitchFamily="34" charset="0"/>
              </a:rPr>
              <a:t>r</a:t>
            </a:r>
            <a:r>
              <a:rPr lang="sk-SK" sz="2400" u="sng" dirty="0">
                <a:latin typeface="Arial" pitchFamily="34" charset="0"/>
                <a:cs typeface="Arial" pitchFamily="34" charset="0"/>
              </a:rPr>
              <a:t>)</a:t>
            </a:r>
            <a:r>
              <a:rPr lang="sk-SK" sz="2400" dirty="0">
                <a:latin typeface="Arial" pitchFamily="34" charset="0"/>
                <a:cs typeface="Arial" pitchFamily="34" charset="0"/>
              </a:rPr>
              <a:t>.</a:t>
            </a:r>
            <a:endParaRPr lang="en-US" sz="2400" dirty="0">
              <a:latin typeface="Arial" pitchFamily="34" charset="0"/>
              <a:cs typeface="Arial" pitchFamily="34" charset="0"/>
            </a:endParaRPr>
          </a:p>
        </p:txBody>
      </p:sp>
      <p:graphicFrame>
        <p:nvGraphicFramePr>
          <p:cNvPr id="152578" name="Object 10"/>
          <p:cNvGraphicFramePr>
            <a:graphicFrameLocks noChangeAspect="1"/>
          </p:cNvGraphicFramePr>
          <p:nvPr/>
        </p:nvGraphicFramePr>
        <p:xfrm>
          <a:off x="3255963" y="4005263"/>
          <a:ext cx="2287587" cy="1108075"/>
        </p:xfrm>
        <a:graphic>
          <a:graphicData uri="http://schemas.openxmlformats.org/presentationml/2006/ole">
            <mc:AlternateContent xmlns:mc="http://schemas.openxmlformats.org/markup-compatibility/2006">
              <mc:Choice xmlns:v="urn:schemas-microsoft-com:vml" Requires="v">
                <p:oleObj spid="_x0000_s13338" name="Rovnica" r:id="rId3" imgW="812520" imgH="393480" progId="Equation.3">
                  <p:embed/>
                </p:oleObj>
              </mc:Choice>
              <mc:Fallback>
                <p:oleObj name="Rovnica" r:id="rId3" imgW="812520" imgH="39348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4005263"/>
                        <a:ext cx="2287587"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11"/>
          <p:cNvGraphicFramePr>
            <a:graphicFrameLocks noChangeAspect="1"/>
          </p:cNvGraphicFramePr>
          <p:nvPr/>
        </p:nvGraphicFramePr>
        <p:xfrm>
          <a:off x="1709742" y="5085184"/>
          <a:ext cx="5659438" cy="668337"/>
        </p:xfrm>
        <a:graphic>
          <a:graphicData uri="http://schemas.openxmlformats.org/presentationml/2006/ole">
            <mc:AlternateContent xmlns:mc="http://schemas.openxmlformats.org/markup-compatibility/2006">
              <mc:Choice xmlns:v="urn:schemas-microsoft-com:vml" Requires="v">
                <p:oleObj spid="_x0000_s13339" name="Rovnica" r:id="rId5" imgW="2044440" imgH="241200" progId="Equation.3">
                  <p:embed/>
                </p:oleObj>
              </mc:Choice>
              <mc:Fallback>
                <p:oleObj name="Rovnica" r:id="rId5" imgW="2044440" imgH="2412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742" y="5085184"/>
                        <a:ext cx="5659438"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BlokTextu 27"/>
          <p:cNvSpPr txBox="1"/>
          <p:nvPr/>
        </p:nvSpPr>
        <p:spPr>
          <a:xfrm>
            <a:off x="251520" y="6093296"/>
            <a:ext cx="7241085" cy="707886"/>
          </a:xfrm>
          <a:prstGeom prst="rect">
            <a:avLst/>
          </a:prstGeom>
          <a:noFill/>
        </p:spPr>
        <p:txBody>
          <a:bodyPr wrap="none" rtlCol="0">
            <a:spAutoFit/>
          </a:bodyPr>
          <a:lstStyle/>
          <a:p>
            <a:r>
              <a:rPr lang="en-GB" sz="2000" dirty="0">
                <a:latin typeface="Arial" pitchFamily="34" charset="0"/>
                <a:cs typeface="Arial" pitchFamily="34" charset="0"/>
              </a:rPr>
              <a:t>G – is universal gravitational constant </a:t>
            </a:r>
            <a:endParaRPr lang="sk-SK" sz="2000" dirty="0">
              <a:latin typeface="Arial" pitchFamily="34" charset="0"/>
              <a:cs typeface="Arial" pitchFamily="34" charset="0"/>
            </a:endParaRPr>
          </a:p>
          <a:p>
            <a:r>
              <a:rPr lang="sk-SK" sz="2000" dirty="0">
                <a:latin typeface="Arial" pitchFamily="34" charset="0"/>
                <a:cs typeface="Arial" pitchFamily="34" charset="0"/>
              </a:rPr>
              <a:t>      </a:t>
            </a:r>
            <a:r>
              <a:rPr lang="en-GB" sz="2000" dirty="0">
                <a:latin typeface="Arial" pitchFamily="34" charset="0"/>
                <a:cs typeface="Arial" pitchFamily="34" charset="0"/>
              </a:rPr>
              <a:t>(estimated for the first time by H. Cavendish</a:t>
            </a:r>
            <a:r>
              <a:rPr lang="sk-SK" sz="2000" dirty="0">
                <a:latin typeface="Arial" pitchFamily="34" charset="0"/>
                <a:cs typeface="Arial" pitchFamily="34" charset="0"/>
              </a:rPr>
              <a:t> in 1797-1798</a:t>
            </a:r>
            <a:r>
              <a:rPr lang="en-GB" sz="2000" dirty="0">
                <a:latin typeface="Arial" pitchFamily="34" charset="0"/>
                <a:cs typeface="Arial" pitchFamily="34" charset="0"/>
              </a:rPr>
              <a:t>)</a:t>
            </a:r>
          </a:p>
        </p:txBody>
      </p:sp>
      <p:sp>
        <p:nvSpPr>
          <p:cNvPr id="29" name="Rectangle 2"/>
          <p:cNvSpPr>
            <a:spLocks noGrp="1" noChangeArrowheads="1"/>
          </p:cNvSpPr>
          <p:nvPr>
            <p:ph type="title"/>
          </p:nvPr>
        </p:nvSpPr>
        <p:spPr>
          <a:xfrm>
            <a:off x="457200" y="0"/>
            <a:ext cx="8229600" cy="620688"/>
          </a:xfrm>
        </p:spPr>
        <p:txBody>
          <a:bodyPr>
            <a:normAutofit fontScale="90000"/>
          </a:bodyPr>
          <a:lstStyle/>
          <a:p>
            <a:r>
              <a:rPr lang="en-US" dirty="0"/>
              <a:t>Universal law of gravity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686800" cy="1143000"/>
          </a:xfrm>
        </p:spPr>
        <p:txBody>
          <a:bodyPr>
            <a:normAutofit/>
          </a:bodyPr>
          <a:lstStyle/>
          <a:p>
            <a:r>
              <a:rPr lang="en-US" sz="3200" dirty="0"/>
              <a:t>Measuring gravity force between “ordinary-sized” objects is very hard</a:t>
            </a:r>
          </a:p>
        </p:txBody>
      </p:sp>
      <p:graphicFrame>
        <p:nvGraphicFramePr>
          <p:cNvPr id="153602" name="Object 11"/>
          <p:cNvGraphicFramePr>
            <a:graphicFrameLocks noChangeAspect="1"/>
          </p:cNvGraphicFramePr>
          <p:nvPr>
            <p:extLst>
              <p:ext uri="{D42A27DB-BD31-4B8C-83A1-F6EECF244321}">
                <p14:modId xmlns:p14="http://schemas.microsoft.com/office/powerpoint/2010/main" val="4186878912"/>
              </p:ext>
            </p:extLst>
          </p:nvPr>
        </p:nvGraphicFramePr>
        <p:xfrm>
          <a:off x="4572000" y="5661548"/>
          <a:ext cx="4114800" cy="488950"/>
        </p:xfrm>
        <a:graphic>
          <a:graphicData uri="http://schemas.openxmlformats.org/presentationml/2006/ole">
            <mc:AlternateContent xmlns:mc="http://schemas.openxmlformats.org/markup-compatibility/2006">
              <mc:Choice xmlns:v="urn:schemas-microsoft-com:vml" Requires="v">
                <p:oleObj spid="_x0000_s14362" name="Rovnica" r:id="rId3" imgW="2031840" imgH="241200" progId="Equation.3">
                  <p:embed/>
                </p:oleObj>
              </mc:Choice>
              <mc:Fallback>
                <p:oleObj name="Rovnica" r:id="rId3" imgW="2031840" imgH="2412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1548"/>
                        <a:ext cx="411480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BlokTextu 1"/>
          <p:cNvSpPr txBox="1"/>
          <p:nvPr/>
        </p:nvSpPr>
        <p:spPr>
          <a:xfrm>
            <a:off x="4499992" y="5087520"/>
            <a:ext cx="2902782" cy="523220"/>
          </a:xfrm>
          <a:prstGeom prst="rect">
            <a:avLst/>
          </a:prstGeom>
          <a:noFill/>
        </p:spPr>
        <p:txBody>
          <a:bodyPr wrap="none" rtlCol="0">
            <a:spAutoFit/>
          </a:bodyPr>
          <a:lstStyle/>
          <a:p>
            <a:r>
              <a:rPr lang="en-GB" sz="2800" dirty="0">
                <a:latin typeface="Times New Roman" panose="02020603050405020304" pitchFamily="18" charset="0"/>
                <a:cs typeface="Times New Roman" panose="02020603050405020304" pitchFamily="18" charset="0"/>
              </a:rPr>
              <a:t>Cavendish’s value:</a:t>
            </a:r>
            <a:endParaRPr lang="sk-SK" sz="2800" dirty="0">
              <a:latin typeface="Times New Roman" panose="02020603050405020304" pitchFamily="18" charset="0"/>
              <a:cs typeface="Times New Roman" panose="02020603050405020304" pitchFamily="18"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3802354734"/>
              </p:ext>
            </p:extLst>
          </p:nvPr>
        </p:nvGraphicFramePr>
        <p:xfrm>
          <a:off x="2987824" y="6243373"/>
          <a:ext cx="4134551" cy="531483"/>
        </p:xfrm>
        <a:graphic>
          <a:graphicData uri="http://schemas.openxmlformats.org/presentationml/2006/ole">
            <mc:AlternateContent xmlns:mc="http://schemas.openxmlformats.org/markup-compatibility/2006">
              <mc:Choice xmlns:v="urn:schemas-microsoft-com:vml" Requires="v">
                <p:oleObj spid="_x0000_s14363" name="Equation" r:id="rId5" imgW="2171520" imgH="279360" progId="Equation.DSMT4">
                  <p:embed/>
                </p:oleObj>
              </mc:Choice>
              <mc:Fallback>
                <p:oleObj name="Equation" r:id="rId5" imgW="2171520" imgH="279360" progId="Equation.DSMT4">
                  <p:embed/>
                  <p:pic>
                    <p:nvPicPr>
                      <p:cNvPr id="0" name=""/>
                      <p:cNvPicPr/>
                      <p:nvPr/>
                    </p:nvPicPr>
                    <p:blipFill>
                      <a:blip r:embed="rId6"/>
                      <a:stretch>
                        <a:fillRect/>
                      </a:stretch>
                    </p:blipFill>
                    <p:spPr>
                      <a:xfrm>
                        <a:off x="2987824" y="6243373"/>
                        <a:ext cx="4134551" cy="531483"/>
                      </a:xfrm>
                      <a:prstGeom prst="rect">
                        <a:avLst/>
                      </a:prstGeom>
                    </p:spPr>
                  </p:pic>
                </p:oleObj>
              </mc:Fallback>
            </mc:AlternateContent>
          </a:graphicData>
        </a:graphic>
      </p:graphicFrame>
      <p:sp>
        <p:nvSpPr>
          <p:cNvPr id="8" name="BlokTextu 7"/>
          <p:cNvSpPr txBox="1"/>
          <p:nvPr/>
        </p:nvSpPr>
        <p:spPr>
          <a:xfrm>
            <a:off x="1873980" y="6214963"/>
            <a:ext cx="1152515" cy="523220"/>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today:</a:t>
            </a:r>
            <a:endParaRPr lang="sk-SK"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017DF83-0D2D-4221-A8BD-77D1C8CDB2B8}"/>
              </a:ext>
            </a:extLst>
          </p:cNvPr>
          <p:cNvPicPr>
            <a:picLocks noChangeAspect="1"/>
          </p:cNvPicPr>
          <p:nvPr/>
        </p:nvPicPr>
        <p:blipFill>
          <a:blip r:embed="rId7"/>
          <a:stretch>
            <a:fillRect/>
          </a:stretch>
        </p:blipFill>
        <p:spPr>
          <a:xfrm>
            <a:off x="179512" y="1026885"/>
            <a:ext cx="4000500" cy="4562475"/>
          </a:xfrm>
          <a:prstGeom prst="rect">
            <a:avLst/>
          </a:prstGeom>
        </p:spPr>
      </p:pic>
      <p:pic>
        <p:nvPicPr>
          <p:cNvPr id="10" name="Picture 9">
            <a:extLst>
              <a:ext uri="{FF2B5EF4-FFF2-40B4-BE49-F238E27FC236}">
                <a16:creationId xmlns:a16="http://schemas.microsoft.com/office/drawing/2014/main" id="{4A213BF2-D47D-4A1E-B8D5-912DB262F046}"/>
              </a:ext>
            </a:extLst>
          </p:cNvPr>
          <p:cNvPicPr>
            <a:picLocks noChangeAspect="1"/>
          </p:cNvPicPr>
          <p:nvPr/>
        </p:nvPicPr>
        <p:blipFill>
          <a:blip r:embed="rId8"/>
          <a:stretch>
            <a:fillRect/>
          </a:stretch>
        </p:blipFill>
        <p:spPr>
          <a:xfrm>
            <a:off x="4324028" y="1302495"/>
            <a:ext cx="4770425" cy="34418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0"/>
          <p:cNvGraphicFramePr>
            <a:graphicFrameLocks noChangeAspect="1"/>
          </p:cNvGraphicFramePr>
          <p:nvPr/>
        </p:nvGraphicFramePr>
        <p:xfrm>
          <a:off x="4697413" y="981075"/>
          <a:ext cx="1787525" cy="1006475"/>
        </p:xfrm>
        <a:graphic>
          <a:graphicData uri="http://schemas.openxmlformats.org/presentationml/2006/ole">
            <mc:AlternateContent xmlns:mc="http://schemas.openxmlformats.org/markup-compatibility/2006">
              <mc:Choice xmlns:v="urn:schemas-microsoft-com:vml" Requires="v">
                <p:oleObj spid="_x0000_s15386" name="Rovnica" r:id="rId3" imgW="698400" imgH="393480" progId="Equation.3">
                  <p:embed/>
                </p:oleObj>
              </mc:Choice>
              <mc:Fallback>
                <p:oleObj name="Rovnica" r:id="rId3" imgW="698400" imgH="39348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981075"/>
                        <a:ext cx="17875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BlokTextu 2"/>
          <p:cNvSpPr txBox="1">
            <a:spLocks noChangeArrowheads="1"/>
          </p:cNvSpPr>
          <p:nvPr/>
        </p:nvSpPr>
        <p:spPr bwMode="auto">
          <a:xfrm>
            <a:off x="428625" y="357188"/>
            <a:ext cx="6951687" cy="523220"/>
          </a:xfrm>
          <a:prstGeom prst="rect">
            <a:avLst/>
          </a:prstGeom>
          <a:noFill/>
          <a:ln w="19050">
            <a:solidFill>
              <a:srgbClr val="CC0000"/>
            </a:solidFill>
            <a:miter lim="800000"/>
            <a:headEnd/>
            <a:tailEnd/>
          </a:ln>
        </p:spPr>
        <p:txBody>
          <a:bodyPr wrap="square">
            <a:spAutoFit/>
          </a:bodyPr>
          <a:lstStyle/>
          <a:p>
            <a:r>
              <a:rPr lang="en-GB" sz="2800" b="1" dirty="0">
                <a:solidFill>
                  <a:srgbClr val="0000CC"/>
                </a:solidFill>
                <a:latin typeface="Arial" pitchFamily="34" charset="0"/>
                <a:cs typeface="Arial" pitchFamily="34" charset="0"/>
              </a:rPr>
              <a:t>gravitational acceleration (g):</a:t>
            </a:r>
          </a:p>
        </p:txBody>
      </p:sp>
      <p:sp>
        <p:nvSpPr>
          <p:cNvPr id="13317" name="BlokTextu 9"/>
          <p:cNvSpPr txBox="1">
            <a:spLocks noChangeArrowheads="1"/>
          </p:cNvSpPr>
          <p:nvPr/>
        </p:nvSpPr>
        <p:spPr bwMode="auto">
          <a:xfrm>
            <a:off x="395536" y="1196752"/>
            <a:ext cx="3094682" cy="461665"/>
          </a:xfrm>
          <a:prstGeom prst="rect">
            <a:avLst/>
          </a:prstGeom>
          <a:noFill/>
          <a:ln w="9525">
            <a:noFill/>
            <a:miter lim="800000"/>
            <a:headEnd/>
            <a:tailEnd/>
          </a:ln>
        </p:spPr>
        <p:txBody>
          <a:bodyPr wrap="square">
            <a:spAutoFit/>
          </a:bodyPr>
          <a:lstStyle/>
          <a:p>
            <a:r>
              <a:rPr lang="en-GB" sz="2400" dirty="0">
                <a:latin typeface="Times New Roman" pitchFamily="18" charset="0"/>
                <a:cs typeface="Times New Roman" pitchFamily="18" charset="0"/>
              </a:rPr>
              <a:t>Newton’s gravity law:</a:t>
            </a:r>
          </a:p>
        </p:txBody>
      </p:sp>
      <p:graphicFrame>
        <p:nvGraphicFramePr>
          <p:cNvPr id="13315" name="Object 13"/>
          <p:cNvGraphicFramePr>
            <a:graphicFrameLocks noChangeAspect="1"/>
          </p:cNvGraphicFramePr>
          <p:nvPr/>
        </p:nvGraphicFramePr>
        <p:xfrm>
          <a:off x="2519363" y="2636838"/>
          <a:ext cx="5402262" cy="1009650"/>
        </p:xfrm>
        <a:graphic>
          <a:graphicData uri="http://schemas.openxmlformats.org/presentationml/2006/ole">
            <mc:AlternateContent xmlns:mc="http://schemas.openxmlformats.org/markup-compatibility/2006">
              <mc:Choice xmlns:v="urn:schemas-microsoft-com:vml" Requires="v">
                <p:oleObj spid="_x0000_s15387" name="Rovnica" r:id="rId5" imgW="2108160" imgH="393480" progId="Equation.3">
                  <p:embed/>
                </p:oleObj>
              </mc:Choice>
              <mc:Fallback>
                <p:oleObj name="Rovnica" r:id="rId5" imgW="210816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363" y="2636838"/>
                        <a:ext cx="5402262"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BlokTextu 9"/>
          <p:cNvSpPr txBox="1">
            <a:spLocks noChangeArrowheads="1"/>
          </p:cNvSpPr>
          <p:nvPr/>
        </p:nvSpPr>
        <p:spPr bwMode="auto">
          <a:xfrm>
            <a:off x="395536" y="2276872"/>
            <a:ext cx="2232025" cy="830997"/>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2.</a:t>
            </a:r>
            <a:r>
              <a:rPr lang="sk-SK" sz="2400" dirty="0">
                <a:latin typeface="Times New Roman" pitchFamily="18" charset="0"/>
                <a:cs typeface="Times New Roman" pitchFamily="18" charset="0"/>
              </a:rPr>
              <a:t> Newton</a:t>
            </a:r>
            <a:r>
              <a:rPr lang="en-US" sz="2400" dirty="0">
                <a:latin typeface="Times New Roman" pitchFamily="18" charset="0"/>
                <a:cs typeface="Times New Roman" pitchFamily="18" charset="0"/>
              </a:rPr>
              <a:t>’s</a:t>
            </a:r>
            <a:r>
              <a:rPr lang="sk-SK" sz="2400" dirty="0">
                <a:latin typeface="Times New Roman" pitchFamily="18" charset="0"/>
                <a:cs typeface="Times New Roman" pitchFamily="18" charset="0"/>
              </a:rPr>
              <a:t> </a:t>
            </a:r>
            <a:r>
              <a:rPr lang="en-US" sz="2400" dirty="0">
                <a:latin typeface="Times New Roman" pitchFamily="18" charset="0"/>
                <a:cs typeface="Times New Roman" pitchFamily="18" charset="0"/>
              </a:rPr>
              <a:t>motion law</a:t>
            </a:r>
            <a:r>
              <a:rPr lang="sk-SK" sz="2400" dirty="0">
                <a:latin typeface="Times New Roman" pitchFamily="18" charset="0"/>
                <a:cs typeface="Times New Roman" pitchFamily="18" charset="0"/>
              </a:rPr>
              <a:t>:</a:t>
            </a:r>
          </a:p>
        </p:txBody>
      </p:sp>
      <p:sp>
        <p:nvSpPr>
          <p:cNvPr id="13319" name="BlokTextu 1"/>
          <p:cNvSpPr txBox="1">
            <a:spLocks noChangeArrowheads="1"/>
          </p:cNvSpPr>
          <p:nvPr/>
        </p:nvSpPr>
        <p:spPr bwMode="auto">
          <a:xfrm>
            <a:off x="7993063" y="2924175"/>
            <a:ext cx="1403350" cy="457200"/>
          </a:xfrm>
          <a:prstGeom prst="rect">
            <a:avLst/>
          </a:prstGeom>
          <a:noFill/>
          <a:ln w="9525">
            <a:noFill/>
            <a:miter lim="800000"/>
            <a:headEnd/>
            <a:tailEnd/>
          </a:ln>
        </p:spPr>
        <p:txBody>
          <a:bodyPr>
            <a:spAutoFit/>
          </a:bodyPr>
          <a:lstStyle/>
          <a:p>
            <a:r>
              <a:rPr lang="sk-SK" sz="2400"/>
              <a:t>[m</a:t>
            </a:r>
            <a:r>
              <a:rPr lang="sk-SK" sz="2400">
                <a:sym typeface="Symbol" pitchFamily="18" charset="2"/>
              </a:rPr>
              <a:t>s</a:t>
            </a:r>
            <a:r>
              <a:rPr lang="sk-SK" sz="2400" baseline="30000">
                <a:sym typeface="Symbol" pitchFamily="18" charset="2"/>
              </a:rPr>
              <a:t>-2</a:t>
            </a:r>
            <a:r>
              <a:rPr lang="sk-SK" sz="2400"/>
              <a:t>]</a:t>
            </a:r>
          </a:p>
        </p:txBody>
      </p:sp>
      <p:sp>
        <p:nvSpPr>
          <p:cNvPr id="21527" name="BlokTextu 9"/>
          <p:cNvSpPr txBox="1">
            <a:spLocks noChangeArrowheads="1"/>
          </p:cNvSpPr>
          <p:nvPr/>
        </p:nvSpPr>
        <p:spPr bwMode="auto">
          <a:xfrm>
            <a:off x="611560" y="3573016"/>
            <a:ext cx="2592387" cy="523875"/>
          </a:xfrm>
          <a:prstGeom prst="rect">
            <a:avLst/>
          </a:prstGeom>
          <a:noFill/>
          <a:ln w="9525">
            <a:noFill/>
            <a:miter lim="800000"/>
            <a:headEnd/>
            <a:tailEnd/>
          </a:ln>
        </p:spPr>
        <p:txBody>
          <a:bodyPr>
            <a:spAutoFit/>
          </a:bodyPr>
          <a:lstStyle/>
          <a:p>
            <a:r>
              <a:rPr lang="en-US" sz="2800" dirty="0">
                <a:solidFill>
                  <a:srgbClr val="FF0000"/>
                </a:solidFill>
                <a:latin typeface="Times New Roman" pitchFamily="18" charset="0"/>
                <a:cs typeface="Times New Roman" pitchFamily="18" charset="0"/>
              </a:rPr>
              <a:t>Value of</a:t>
            </a:r>
            <a:r>
              <a:rPr lang="sk-SK" sz="2800" dirty="0">
                <a:solidFill>
                  <a:srgbClr val="FF0000"/>
                </a:solidFill>
                <a:latin typeface="Times New Roman" pitchFamily="18" charset="0"/>
                <a:cs typeface="Times New Roman" pitchFamily="18" charset="0"/>
              </a:rPr>
              <a:t> g?</a:t>
            </a:r>
          </a:p>
        </p:txBody>
      </p:sp>
      <p:sp>
        <p:nvSpPr>
          <p:cNvPr id="21528" name="BlokTextu 9"/>
          <p:cNvSpPr txBox="1">
            <a:spLocks noChangeArrowheads="1"/>
          </p:cNvSpPr>
          <p:nvPr/>
        </p:nvSpPr>
        <p:spPr bwMode="auto">
          <a:xfrm>
            <a:off x="611560" y="4077072"/>
            <a:ext cx="8101012" cy="2308324"/>
          </a:xfrm>
          <a:prstGeom prst="rect">
            <a:avLst/>
          </a:prstGeom>
          <a:noFill/>
          <a:ln w="9525">
            <a:noFill/>
            <a:miter lim="800000"/>
            <a:headEnd/>
            <a:tailEnd/>
          </a:ln>
        </p:spPr>
        <p:txBody>
          <a:bodyPr>
            <a:spAutoFit/>
          </a:bodyPr>
          <a:lstStyle/>
          <a:p>
            <a:r>
              <a:rPr lang="en-US" sz="2400" dirty="0">
                <a:solidFill>
                  <a:srgbClr val="0000FF"/>
                </a:solidFill>
                <a:cs typeface="Times New Roman" pitchFamily="18" charset="0"/>
              </a:rPr>
              <a:t>In our country approx. </a:t>
            </a:r>
            <a:r>
              <a:rPr lang="sk-SK" sz="2400" dirty="0">
                <a:solidFill>
                  <a:srgbClr val="0000FF"/>
                </a:solidFill>
                <a:cs typeface="Times New Roman" pitchFamily="18" charset="0"/>
              </a:rPr>
              <a:t>9.81 m</a:t>
            </a:r>
            <a:r>
              <a:rPr lang="sk-SK" sz="2400" dirty="0">
                <a:solidFill>
                  <a:srgbClr val="0000FF"/>
                </a:solidFill>
                <a:cs typeface="Times New Roman" pitchFamily="18" charset="0"/>
                <a:sym typeface="Symbol" pitchFamily="18" charset="2"/>
              </a:rPr>
              <a:t>s</a:t>
            </a:r>
            <a:r>
              <a:rPr lang="sk-SK" sz="2400" baseline="30000" dirty="0">
                <a:solidFill>
                  <a:srgbClr val="0000FF"/>
                </a:solidFill>
                <a:cs typeface="Times New Roman" pitchFamily="18" charset="0"/>
                <a:sym typeface="Symbol" pitchFamily="18" charset="2"/>
              </a:rPr>
              <a:t>-2</a:t>
            </a:r>
            <a:r>
              <a:rPr lang="sk-SK" sz="2400" dirty="0">
                <a:solidFill>
                  <a:srgbClr val="0000FF"/>
                </a:solidFill>
                <a:cs typeface="Times New Roman" pitchFamily="18" charset="0"/>
                <a:sym typeface="Symbol" pitchFamily="18" charset="2"/>
              </a:rPr>
              <a:t> (</a:t>
            </a:r>
            <a:r>
              <a:rPr lang="en-US" sz="2400" dirty="0">
                <a:solidFill>
                  <a:srgbClr val="0000FF"/>
                </a:solidFill>
                <a:cs typeface="Times New Roman" pitchFamily="18" charset="0"/>
                <a:sym typeface="Symbol" pitchFamily="18" charset="2"/>
              </a:rPr>
              <a:t>rounded</a:t>
            </a:r>
            <a:r>
              <a:rPr lang="sk-SK" sz="2400" dirty="0">
                <a:solidFill>
                  <a:srgbClr val="0000FF"/>
                </a:solidFill>
                <a:cs typeface="Times New Roman" pitchFamily="18" charset="0"/>
                <a:sym typeface="Symbol" pitchFamily="18" charset="2"/>
              </a:rPr>
              <a:t> 10 </a:t>
            </a:r>
            <a:r>
              <a:rPr lang="sk-SK" sz="2400" dirty="0">
                <a:solidFill>
                  <a:srgbClr val="0000FF"/>
                </a:solidFill>
              </a:rPr>
              <a:t>m</a:t>
            </a:r>
            <a:r>
              <a:rPr lang="sk-SK" sz="2400" dirty="0">
                <a:solidFill>
                  <a:srgbClr val="0000FF"/>
                </a:solidFill>
                <a:sym typeface="Symbol" pitchFamily="18" charset="2"/>
              </a:rPr>
              <a:t>s</a:t>
            </a:r>
            <a:r>
              <a:rPr lang="sk-SK" sz="2400" baseline="30000" dirty="0">
                <a:solidFill>
                  <a:srgbClr val="0000FF"/>
                </a:solidFill>
                <a:sym typeface="Symbol" pitchFamily="18" charset="2"/>
              </a:rPr>
              <a:t>-2</a:t>
            </a:r>
            <a:r>
              <a:rPr lang="sk-SK" sz="2400" dirty="0">
                <a:solidFill>
                  <a:srgbClr val="0000FF"/>
                </a:solidFill>
                <a:sym typeface="Symbol" pitchFamily="18" charset="2"/>
              </a:rPr>
              <a:t> </a:t>
            </a:r>
            <a:r>
              <a:rPr lang="sk-SK" sz="2400" dirty="0">
                <a:solidFill>
                  <a:srgbClr val="0000FF"/>
                </a:solidFill>
                <a:cs typeface="Times New Roman" pitchFamily="18" charset="0"/>
                <a:sym typeface="Symbol" pitchFamily="18" charset="2"/>
              </a:rPr>
              <a:t>)</a:t>
            </a:r>
            <a:r>
              <a:rPr lang="en-US" sz="2400" dirty="0">
                <a:solidFill>
                  <a:srgbClr val="0000FF"/>
                </a:solidFill>
                <a:cs typeface="Times New Roman" pitchFamily="18" charset="0"/>
                <a:sym typeface="Symbol" pitchFamily="18" charset="2"/>
              </a:rPr>
              <a:t>.</a:t>
            </a:r>
          </a:p>
          <a:p>
            <a:r>
              <a:rPr lang="en-US" sz="2400" dirty="0">
                <a:solidFill>
                  <a:srgbClr val="0000FF"/>
                </a:solidFill>
                <a:cs typeface="Times New Roman" pitchFamily="18" charset="0"/>
                <a:sym typeface="Symbol" pitchFamily="18" charset="2"/>
              </a:rPr>
              <a:t>It is not a constant! Its value is influenced by many factors</a:t>
            </a:r>
          </a:p>
          <a:p>
            <a:r>
              <a:rPr lang="en-US" sz="2400" dirty="0">
                <a:solidFill>
                  <a:srgbClr val="0000FF"/>
                </a:solidFill>
                <a:cs typeface="Times New Roman" pitchFamily="18" charset="0"/>
                <a:sym typeface="Symbol" pitchFamily="18" charset="2"/>
              </a:rPr>
              <a:t>(rotation of Earth, distance from Earth center, large masses</a:t>
            </a:r>
          </a:p>
          <a:p>
            <a:r>
              <a:rPr lang="en-US" sz="2400" dirty="0">
                <a:solidFill>
                  <a:srgbClr val="0000FF"/>
                </a:solidFill>
                <a:cs typeface="Times New Roman" pitchFamily="18" charset="0"/>
                <a:sym typeface="Symbol" pitchFamily="18" charset="2"/>
              </a:rPr>
              <a:t>  on the surface or below it).</a:t>
            </a:r>
          </a:p>
          <a:p>
            <a:r>
              <a:rPr lang="en-US" sz="2400" dirty="0">
                <a:solidFill>
                  <a:srgbClr val="0000FF"/>
                </a:solidFill>
                <a:cs typeface="Times New Roman" pitchFamily="18" charset="0"/>
                <a:sym typeface="Symbol" pitchFamily="18" charset="2"/>
              </a:rPr>
              <a:t>But in the same place on the Earth it acts on falling object</a:t>
            </a:r>
          </a:p>
          <a:p>
            <a:r>
              <a:rPr lang="en-US" sz="2400" dirty="0">
                <a:solidFill>
                  <a:srgbClr val="0000FF"/>
                </a:solidFill>
                <a:cs typeface="Times New Roman" pitchFamily="18" charset="0"/>
                <a:sym typeface="Symbol" pitchFamily="18" charset="2"/>
              </a:rPr>
              <a:t>independently on their mass (in vacuum).</a:t>
            </a:r>
            <a:endParaRPr lang="sk-SK" sz="2400" dirty="0">
              <a:solidFill>
                <a:srgbClr val="0000FF"/>
              </a:solidFill>
              <a:cs typeface="Times New Roman" pitchFamily="18" charset="0"/>
              <a:sym typeface="Symbol" pitchFamily="18" charset="2"/>
            </a:endParaRPr>
          </a:p>
        </p:txBody>
      </p:sp>
      <p:sp>
        <p:nvSpPr>
          <p:cNvPr id="13322" name="Rectangle 27"/>
          <p:cNvSpPr>
            <a:spLocks noChangeArrowheads="1"/>
          </p:cNvSpPr>
          <p:nvPr/>
        </p:nvSpPr>
        <p:spPr bwMode="auto">
          <a:xfrm>
            <a:off x="6408738" y="2636838"/>
            <a:ext cx="1584325" cy="1079500"/>
          </a:xfrm>
          <a:prstGeom prst="rect">
            <a:avLst/>
          </a:prstGeom>
          <a:noFill/>
          <a:ln w="19050">
            <a:solidFill>
              <a:srgbClr val="FF0000"/>
            </a:solidFill>
            <a:miter lim="800000"/>
            <a:headEnd/>
            <a:tailEnd/>
          </a:ln>
        </p:spPr>
        <p:txBody>
          <a:bodyPr wrap="none" anchor="ctr"/>
          <a:lstStyle/>
          <a:p>
            <a:endParaRPr lang="sk-S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27"/>
                                        </p:tgtEl>
                                        <p:attrNameLst>
                                          <p:attrName>style.visibility</p:attrName>
                                        </p:attrNameLst>
                                      </p:cBhvr>
                                      <p:to>
                                        <p:strVal val="visible"/>
                                      </p:to>
                                    </p:set>
                                    <p:anim calcmode="lin" valueType="num">
                                      <p:cBhvr>
                                        <p:cTn id="7" dur="1000" fill="hold"/>
                                        <p:tgtEl>
                                          <p:spTgt spid="21527"/>
                                        </p:tgtEl>
                                        <p:attrNameLst>
                                          <p:attrName>ppt_w</p:attrName>
                                        </p:attrNameLst>
                                      </p:cBhvr>
                                      <p:tavLst>
                                        <p:tav tm="0">
                                          <p:val>
                                            <p:strVal val="#ppt_w*0.70"/>
                                          </p:val>
                                        </p:tav>
                                        <p:tav tm="100000">
                                          <p:val>
                                            <p:strVal val="#ppt_w"/>
                                          </p:val>
                                        </p:tav>
                                      </p:tavLst>
                                    </p:anim>
                                    <p:anim calcmode="lin" valueType="num">
                                      <p:cBhvr>
                                        <p:cTn id="8" dur="1000" fill="hold"/>
                                        <p:tgtEl>
                                          <p:spTgt spid="21527"/>
                                        </p:tgtEl>
                                        <p:attrNameLst>
                                          <p:attrName>ppt_h</p:attrName>
                                        </p:attrNameLst>
                                      </p:cBhvr>
                                      <p:tavLst>
                                        <p:tav tm="0">
                                          <p:val>
                                            <p:strVal val="#ppt_h"/>
                                          </p:val>
                                        </p:tav>
                                        <p:tav tm="100000">
                                          <p:val>
                                            <p:strVal val="#ppt_h"/>
                                          </p:val>
                                        </p:tav>
                                      </p:tavLst>
                                    </p:anim>
                                    <p:animEffect transition="in" filter="fade">
                                      <p:cBhvr>
                                        <p:cTn id="9" dur="1000"/>
                                        <p:tgtEl>
                                          <p:spTgt spid="2152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528"/>
                                        </p:tgtEl>
                                        <p:attrNameLst>
                                          <p:attrName>style.visibility</p:attrName>
                                        </p:attrNameLst>
                                      </p:cBhvr>
                                      <p:to>
                                        <p:strVal val="visible"/>
                                      </p:to>
                                    </p:set>
                                    <p:animEffect transition="in" filter="blinds(horizontal)">
                                      <p:cBhvr>
                                        <p:cTn id="14"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7" grpId="0"/>
      <p:bldP spid="215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6"/>
          <p:cNvGraphicFramePr>
            <a:graphicFrameLocks noChangeAspect="1"/>
          </p:cNvGraphicFramePr>
          <p:nvPr/>
        </p:nvGraphicFramePr>
        <p:xfrm>
          <a:off x="2949575" y="2420938"/>
          <a:ext cx="2274888" cy="1009650"/>
        </p:xfrm>
        <a:graphic>
          <a:graphicData uri="http://schemas.openxmlformats.org/presentationml/2006/ole">
            <mc:AlternateContent xmlns:mc="http://schemas.openxmlformats.org/markup-compatibility/2006">
              <mc:Choice xmlns:v="urn:schemas-microsoft-com:vml" Requires="v">
                <p:oleObj spid="_x0000_s16398" name="Rovnica" r:id="rId3" imgW="888840" imgH="393480" progId="Equation.3">
                  <p:embed/>
                </p:oleObj>
              </mc:Choice>
              <mc:Fallback>
                <p:oleObj name="Rovnica" r:id="rId3" imgW="888840" imgH="393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2420938"/>
                        <a:ext cx="2274888"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BlokTextu 9"/>
          <p:cNvSpPr txBox="1">
            <a:spLocks noChangeArrowheads="1"/>
          </p:cNvSpPr>
          <p:nvPr/>
        </p:nvSpPr>
        <p:spPr bwMode="auto">
          <a:xfrm>
            <a:off x="468313" y="1052513"/>
            <a:ext cx="8280400" cy="1200329"/>
          </a:xfrm>
          <a:prstGeom prst="rect">
            <a:avLst/>
          </a:prstGeom>
          <a:noFill/>
          <a:ln w="9525">
            <a:noFill/>
            <a:miter lim="800000"/>
            <a:headEnd/>
            <a:tailEnd/>
          </a:ln>
        </p:spPr>
        <p:txBody>
          <a:bodyPr>
            <a:spAutoFit/>
          </a:bodyPr>
          <a:lstStyle/>
          <a:p>
            <a:r>
              <a:rPr lang="en-US" sz="2400" dirty="0">
                <a:latin typeface="Arial" pitchFamily="34" charset="0"/>
                <a:cs typeface="Arial" pitchFamily="34" charset="0"/>
              </a:rPr>
              <a:t>Estimation of the g value for our Earth</a:t>
            </a:r>
            <a:r>
              <a:rPr lang="sk-SK" sz="2400" dirty="0">
                <a:latin typeface="Arial" pitchFamily="34" charset="0"/>
                <a:cs typeface="Arial" pitchFamily="34" charset="0"/>
              </a:rPr>
              <a:t>:</a:t>
            </a:r>
          </a:p>
          <a:p>
            <a:r>
              <a:rPr lang="sk-SK" sz="2400" dirty="0">
                <a:latin typeface="Arial" pitchFamily="34" charset="0"/>
                <a:cs typeface="Arial" pitchFamily="34" charset="0"/>
              </a:rPr>
              <a:t>(</a:t>
            </a:r>
            <a:r>
              <a:rPr lang="en-US" sz="2400" dirty="0">
                <a:latin typeface="Arial" pitchFamily="34" charset="0"/>
                <a:cs typeface="Arial" pitchFamily="34" charset="0"/>
              </a:rPr>
              <a:t>mass of the Earth</a:t>
            </a:r>
            <a:r>
              <a:rPr lang="sk-SK" sz="2400" dirty="0">
                <a:latin typeface="Arial" pitchFamily="34" charset="0"/>
                <a:cs typeface="Arial" pitchFamily="34" charset="0"/>
              </a:rPr>
              <a:t> </a:t>
            </a:r>
            <a:r>
              <a:rPr lang="en-US" sz="2400" dirty="0">
                <a:latin typeface="Arial" pitchFamily="34" charset="0"/>
                <a:cs typeface="Arial" pitchFamily="34" charset="0"/>
              </a:rPr>
              <a:t>~</a:t>
            </a:r>
            <a:r>
              <a:rPr lang="sk-SK" sz="2400" dirty="0">
                <a:latin typeface="Arial" pitchFamily="34" charset="0"/>
                <a:cs typeface="Arial" pitchFamily="34" charset="0"/>
              </a:rPr>
              <a:t> 5.97</a:t>
            </a:r>
            <a:r>
              <a:rPr lang="sk-SK" sz="2400" dirty="0">
                <a:latin typeface="Arial" pitchFamily="34" charset="0"/>
                <a:cs typeface="Arial" pitchFamily="34" charset="0"/>
                <a:sym typeface="Symbol" pitchFamily="18" charset="2"/>
              </a:rPr>
              <a:t>10</a:t>
            </a:r>
            <a:r>
              <a:rPr lang="sk-SK" sz="2400" baseline="30000" dirty="0">
                <a:latin typeface="Arial" pitchFamily="34" charset="0"/>
                <a:cs typeface="Arial" pitchFamily="34" charset="0"/>
                <a:sym typeface="Symbol" pitchFamily="18" charset="2"/>
              </a:rPr>
              <a:t>24</a:t>
            </a:r>
            <a:r>
              <a:rPr lang="sk-SK" sz="2400" dirty="0">
                <a:latin typeface="Arial" pitchFamily="34" charset="0"/>
                <a:cs typeface="Arial" pitchFamily="34" charset="0"/>
                <a:sym typeface="Symbol" pitchFamily="18" charset="2"/>
              </a:rPr>
              <a:t> kg;  </a:t>
            </a:r>
            <a:r>
              <a:rPr lang="en-US" sz="2400" dirty="0">
                <a:latin typeface="Arial" pitchFamily="34" charset="0"/>
                <a:cs typeface="Arial" pitchFamily="34" charset="0"/>
                <a:sym typeface="Symbol" pitchFamily="18" charset="2"/>
              </a:rPr>
              <a:t>radius</a:t>
            </a:r>
            <a:r>
              <a:rPr lang="sk-SK" sz="2400" dirty="0">
                <a:latin typeface="Arial" pitchFamily="34" charset="0"/>
                <a:cs typeface="Arial" pitchFamily="34" charset="0"/>
                <a:sym typeface="Symbol" pitchFamily="18" charset="2"/>
              </a:rPr>
              <a:t> </a:t>
            </a:r>
            <a:r>
              <a:rPr lang="en-US" sz="2400" dirty="0">
                <a:latin typeface="Arial" pitchFamily="34" charset="0"/>
                <a:cs typeface="Arial" pitchFamily="34" charset="0"/>
              </a:rPr>
              <a:t>~</a:t>
            </a:r>
            <a:r>
              <a:rPr lang="sk-SK" sz="2400" dirty="0">
                <a:latin typeface="Arial" pitchFamily="34" charset="0"/>
                <a:cs typeface="Arial" pitchFamily="34" charset="0"/>
              </a:rPr>
              <a:t> 6371000 m,</a:t>
            </a:r>
          </a:p>
          <a:p>
            <a:r>
              <a:rPr lang="sk-SK" sz="2400" dirty="0">
                <a:latin typeface="Arial" pitchFamily="34" charset="0"/>
                <a:cs typeface="Arial" pitchFamily="34" charset="0"/>
              </a:rPr>
              <a:t>  G </a:t>
            </a:r>
            <a:r>
              <a:rPr lang="en-US" sz="2400" dirty="0">
                <a:latin typeface="Arial" pitchFamily="34" charset="0"/>
                <a:cs typeface="Arial" pitchFamily="34" charset="0"/>
              </a:rPr>
              <a:t>~</a:t>
            </a:r>
            <a:r>
              <a:rPr lang="sk-SK" sz="2400" dirty="0">
                <a:latin typeface="Arial" pitchFamily="34" charset="0"/>
                <a:cs typeface="Arial" pitchFamily="34" charset="0"/>
              </a:rPr>
              <a:t> 6.</a:t>
            </a:r>
            <a:r>
              <a:rPr lang="en-GB" sz="2400" dirty="0">
                <a:latin typeface="Arial" pitchFamily="34" charset="0"/>
                <a:cs typeface="Arial" pitchFamily="34" charset="0"/>
              </a:rPr>
              <a:t>6</a:t>
            </a:r>
            <a:r>
              <a:rPr lang="sk-SK" sz="2400" dirty="0">
                <a:latin typeface="Arial" pitchFamily="34" charset="0"/>
                <a:cs typeface="Arial" pitchFamily="34" charset="0"/>
              </a:rPr>
              <a:t>7</a:t>
            </a:r>
            <a:r>
              <a:rPr lang="en-GB" sz="2400" dirty="0">
                <a:latin typeface="Arial" pitchFamily="34" charset="0"/>
                <a:cs typeface="Arial" pitchFamily="34" charset="0"/>
              </a:rPr>
              <a:t>4</a:t>
            </a:r>
            <a:r>
              <a:rPr lang="sk-SK" sz="2400" dirty="0">
                <a:latin typeface="Arial" pitchFamily="34" charset="0"/>
                <a:cs typeface="Arial" pitchFamily="34" charset="0"/>
                <a:sym typeface="Symbol" pitchFamily="18" charset="2"/>
              </a:rPr>
              <a:t>10</a:t>
            </a:r>
            <a:r>
              <a:rPr lang="sk-SK" sz="2400" baseline="30000" dirty="0">
                <a:latin typeface="Arial" pitchFamily="34" charset="0"/>
                <a:cs typeface="Arial" pitchFamily="34" charset="0"/>
                <a:sym typeface="Symbol" pitchFamily="18" charset="2"/>
              </a:rPr>
              <a:t>-11</a:t>
            </a:r>
            <a:r>
              <a:rPr lang="sk-SK" sz="2400" dirty="0">
                <a:latin typeface="Arial" pitchFamily="34" charset="0"/>
                <a:cs typeface="Arial" pitchFamily="34" charset="0"/>
                <a:sym typeface="Symbol" pitchFamily="18" charset="2"/>
              </a:rPr>
              <a:t> Nm</a:t>
            </a:r>
            <a:r>
              <a:rPr lang="sk-SK" sz="2400" baseline="30000" dirty="0">
                <a:latin typeface="Arial" pitchFamily="34" charset="0"/>
                <a:cs typeface="Arial" pitchFamily="34" charset="0"/>
                <a:sym typeface="Symbol" pitchFamily="18" charset="2"/>
              </a:rPr>
              <a:t>2</a:t>
            </a:r>
            <a:r>
              <a:rPr lang="sk-SK" sz="2400" dirty="0">
                <a:latin typeface="Arial" pitchFamily="34" charset="0"/>
                <a:cs typeface="Arial" pitchFamily="34" charset="0"/>
                <a:sym typeface="Symbol" pitchFamily="18" charset="2"/>
              </a:rPr>
              <a:t>/kg</a:t>
            </a:r>
            <a:r>
              <a:rPr lang="sk-SK" sz="2400" baseline="30000" dirty="0">
                <a:latin typeface="Arial" pitchFamily="34" charset="0"/>
                <a:cs typeface="Arial" pitchFamily="34" charset="0"/>
                <a:sym typeface="Symbol" pitchFamily="18" charset="2"/>
              </a:rPr>
              <a:t>2</a:t>
            </a:r>
            <a:r>
              <a:rPr lang="sk-SK" sz="2400" dirty="0">
                <a:latin typeface="Arial" pitchFamily="34" charset="0"/>
                <a:cs typeface="Arial" pitchFamily="34" charset="0"/>
              </a:rPr>
              <a:t>)</a:t>
            </a:r>
          </a:p>
        </p:txBody>
      </p:sp>
      <p:sp>
        <p:nvSpPr>
          <p:cNvPr id="14341" name="BlokTextu 1"/>
          <p:cNvSpPr txBox="1">
            <a:spLocks noChangeArrowheads="1"/>
          </p:cNvSpPr>
          <p:nvPr/>
        </p:nvSpPr>
        <p:spPr bwMode="auto">
          <a:xfrm>
            <a:off x="5292725" y="2708275"/>
            <a:ext cx="1511300" cy="457200"/>
          </a:xfrm>
          <a:prstGeom prst="rect">
            <a:avLst/>
          </a:prstGeom>
          <a:noFill/>
          <a:ln w="9525">
            <a:noFill/>
            <a:miter lim="800000"/>
            <a:headEnd/>
            <a:tailEnd/>
          </a:ln>
        </p:spPr>
        <p:txBody>
          <a:bodyPr>
            <a:spAutoFit/>
          </a:bodyPr>
          <a:lstStyle/>
          <a:p>
            <a:r>
              <a:rPr lang="sk-SK" sz="2400" dirty="0"/>
              <a:t>[m</a:t>
            </a:r>
            <a:r>
              <a:rPr lang="sk-SK" sz="2400" dirty="0">
                <a:sym typeface="Symbol" pitchFamily="18" charset="2"/>
              </a:rPr>
              <a:t>s</a:t>
            </a:r>
            <a:r>
              <a:rPr lang="sk-SK" sz="2400" baseline="30000" dirty="0">
                <a:sym typeface="Symbol" pitchFamily="18" charset="2"/>
              </a:rPr>
              <a:t>-2</a:t>
            </a:r>
            <a:r>
              <a:rPr lang="sk-SK" sz="2400" dirty="0"/>
              <a:t>]</a:t>
            </a:r>
          </a:p>
        </p:txBody>
      </p:sp>
      <p:pic>
        <p:nvPicPr>
          <p:cNvPr id="10" name="Picture 19" descr="g_desarinne_miesta_C2_gravity_crop"/>
          <p:cNvPicPr>
            <a:picLocks noChangeAspect="1" noChangeArrowheads="1"/>
          </p:cNvPicPr>
          <p:nvPr/>
        </p:nvPicPr>
        <p:blipFill>
          <a:blip r:embed="rId5" cstate="print"/>
          <a:srcRect/>
          <a:stretch>
            <a:fillRect/>
          </a:stretch>
        </p:blipFill>
        <p:spPr bwMode="auto">
          <a:xfrm>
            <a:off x="0" y="4437112"/>
            <a:ext cx="9144000" cy="2033588"/>
          </a:xfrm>
          <a:prstGeom prst="rect">
            <a:avLst/>
          </a:prstGeom>
          <a:noFill/>
          <a:ln w="9525">
            <a:noFill/>
            <a:miter lim="800000"/>
            <a:headEnd/>
            <a:tailEnd/>
          </a:ln>
        </p:spPr>
      </p:pic>
      <p:sp>
        <p:nvSpPr>
          <p:cNvPr id="8" name="BlokTextu 2"/>
          <p:cNvSpPr txBox="1">
            <a:spLocks noChangeArrowheads="1"/>
          </p:cNvSpPr>
          <p:nvPr/>
        </p:nvSpPr>
        <p:spPr bwMode="auto">
          <a:xfrm>
            <a:off x="428625" y="357188"/>
            <a:ext cx="6951687" cy="523220"/>
          </a:xfrm>
          <a:prstGeom prst="rect">
            <a:avLst/>
          </a:prstGeom>
          <a:noFill/>
          <a:ln w="19050">
            <a:solidFill>
              <a:srgbClr val="CC0000"/>
            </a:solidFill>
            <a:miter lim="800000"/>
            <a:headEnd/>
            <a:tailEnd/>
          </a:ln>
        </p:spPr>
        <p:txBody>
          <a:bodyPr wrap="square">
            <a:spAutoFit/>
          </a:bodyPr>
          <a:lstStyle/>
          <a:p>
            <a:r>
              <a:rPr lang="en-GB" sz="2800" b="1" dirty="0">
                <a:solidFill>
                  <a:srgbClr val="0000CC"/>
                </a:solidFill>
                <a:latin typeface="Arial" pitchFamily="34" charset="0"/>
                <a:cs typeface="Arial" pitchFamily="34" charset="0"/>
              </a:rPr>
              <a:t>gravitational acceleration (g):</a:t>
            </a:r>
          </a:p>
        </p:txBody>
      </p:sp>
      <p:sp>
        <p:nvSpPr>
          <p:cNvPr id="7" name="BlokTextu 6"/>
          <p:cNvSpPr txBox="1"/>
          <p:nvPr/>
        </p:nvSpPr>
        <p:spPr>
          <a:xfrm>
            <a:off x="0" y="3501008"/>
            <a:ext cx="9078126" cy="677108"/>
          </a:xfrm>
          <a:prstGeom prst="rect">
            <a:avLst/>
          </a:prstGeom>
          <a:noFill/>
        </p:spPr>
        <p:txBody>
          <a:bodyPr wrap="none" rtlCol="0">
            <a:spAutoFit/>
          </a:bodyPr>
          <a:lstStyle/>
          <a:p>
            <a:r>
              <a:rPr lang="en-US" sz="1900" dirty="0">
                <a:solidFill>
                  <a:srgbClr val="FF0000"/>
                </a:solidFill>
                <a:latin typeface="Arial" pitchFamily="34" charset="0"/>
                <a:cs typeface="Arial" pitchFamily="34" charset="0"/>
              </a:rPr>
              <a:t>In one point at the Earth surface g value is constant (independent from the mass), </a:t>
            </a:r>
          </a:p>
          <a:p>
            <a:r>
              <a:rPr lang="en-US" sz="1900" dirty="0">
                <a:solidFill>
                  <a:srgbClr val="FF0000"/>
                </a:solidFill>
                <a:latin typeface="Arial" pitchFamily="34" charset="0"/>
                <a:cs typeface="Arial" pitchFamily="34" charset="0"/>
              </a:rPr>
              <a:t>but it changes with the change of position (!)</a:t>
            </a:r>
            <a:endParaRPr lang="sk-SK" sz="19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EAAE91-E88C-3443-A643-5FA659A5CE3C}"/>
              </a:ext>
            </a:extLst>
          </p:cNvPr>
          <p:cNvPicPr>
            <a:picLocks noChangeAspect="1"/>
          </p:cNvPicPr>
          <p:nvPr/>
        </p:nvPicPr>
        <p:blipFill>
          <a:blip r:embed="rId3"/>
          <a:stretch>
            <a:fillRect/>
          </a:stretch>
        </p:blipFill>
        <p:spPr>
          <a:xfrm>
            <a:off x="3117595" y="650109"/>
            <a:ext cx="2219325" cy="1133475"/>
          </a:xfrm>
          <a:prstGeom prst="rect">
            <a:avLst/>
          </a:prstGeom>
        </p:spPr>
      </p:pic>
      <p:sp>
        <p:nvSpPr>
          <p:cNvPr id="7" name="Rectangle 2"/>
          <p:cNvSpPr>
            <a:spLocks noGrp="1" noChangeArrowheads="1"/>
          </p:cNvSpPr>
          <p:nvPr>
            <p:ph type="title"/>
          </p:nvPr>
        </p:nvSpPr>
        <p:spPr>
          <a:xfrm>
            <a:off x="457200" y="0"/>
            <a:ext cx="8229600" cy="620688"/>
          </a:xfrm>
        </p:spPr>
        <p:txBody>
          <a:bodyPr>
            <a:normAutofit fontScale="90000"/>
          </a:bodyPr>
          <a:lstStyle/>
          <a:p>
            <a:r>
              <a:rPr lang="en-US" dirty="0"/>
              <a:t>free fall</a:t>
            </a:r>
          </a:p>
        </p:txBody>
      </p:sp>
      <p:sp>
        <p:nvSpPr>
          <p:cNvPr id="16" name="BlokTextu 15"/>
          <p:cNvSpPr txBox="1"/>
          <p:nvPr/>
        </p:nvSpPr>
        <p:spPr>
          <a:xfrm>
            <a:off x="197768" y="1923534"/>
            <a:ext cx="8748464" cy="400110"/>
          </a:xfrm>
          <a:prstGeom prst="rect">
            <a:avLst/>
          </a:prstGeom>
          <a:noFill/>
        </p:spPr>
        <p:txBody>
          <a:bodyPr wrap="square" rtlCol="0">
            <a:spAutoFit/>
          </a:bodyPr>
          <a:lstStyle/>
          <a:p>
            <a:r>
              <a:rPr lang="en-US" sz="2000" dirty="0">
                <a:latin typeface="Arial" pitchFamily="34" charset="0"/>
                <a:cs typeface="Arial" pitchFamily="34" charset="0"/>
              </a:rPr>
              <a:t>When we take v</a:t>
            </a:r>
            <a:r>
              <a:rPr lang="en-US" sz="2000" baseline="-25000" dirty="0">
                <a:latin typeface="Arial" pitchFamily="34" charset="0"/>
                <a:cs typeface="Arial" pitchFamily="34" charset="0"/>
              </a:rPr>
              <a:t>0</a:t>
            </a:r>
            <a:r>
              <a:rPr lang="en-US" sz="2000" dirty="0">
                <a:latin typeface="Arial" pitchFamily="34" charset="0"/>
                <a:cs typeface="Arial" pitchFamily="34" charset="0"/>
              </a:rPr>
              <a:t> = 0 (velocity for time t</a:t>
            </a:r>
            <a:r>
              <a:rPr lang="en-US" sz="2000" i="1" dirty="0">
                <a:latin typeface="Arial" pitchFamily="34" charset="0"/>
                <a:cs typeface="Arial" pitchFamily="34" charset="0"/>
              </a:rPr>
              <a:t> </a:t>
            </a:r>
            <a:r>
              <a:rPr lang="en-US" sz="2000" dirty="0">
                <a:latin typeface="Arial" pitchFamily="34" charset="0"/>
                <a:cs typeface="Arial" pitchFamily="34" charset="0"/>
              </a:rPr>
              <a:t>= 0), we get the well known formula:</a:t>
            </a:r>
          </a:p>
        </p:txBody>
      </p:sp>
      <p:sp>
        <p:nvSpPr>
          <p:cNvPr id="17" name="Obdĺžnik 16"/>
          <p:cNvSpPr/>
          <p:nvPr/>
        </p:nvSpPr>
        <p:spPr>
          <a:xfrm>
            <a:off x="2916312" y="808360"/>
            <a:ext cx="280831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aphicFrame>
        <p:nvGraphicFramePr>
          <p:cNvPr id="158729" name="Object 9"/>
          <p:cNvGraphicFramePr>
            <a:graphicFrameLocks noChangeAspect="1"/>
          </p:cNvGraphicFramePr>
          <p:nvPr>
            <p:extLst>
              <p:ext uri="{D42A27DB-BD31-4B8C-83A1-F6EECF244321}">
                <p14:modId xmlns:p14="http://schemas.microsoft.com/office/powerpoint/2010/main" val="48039534"/>
              </p:ext>
            </p:extLst>
          </p:nvPr>
        </p:nvGraphicFramePr>
        <p:xfrm>
          <a:off x="3679118" y="2290603"/>
          <a:ext cx="1282700" cy="903288"/>
        </p:xfrm>
        <a:graphic>
          <a:graphicData uri="http://schemas.openxmlformats.org/presentationml/2006/ole">
            <mc:AlternateContent xmlns:mc="http://schemas.openxmlformats.org/markup-compatibility/2006">
              <mc:Choice xmlns:v="urn:schemas-microsoft-com:vml" Requires="v">
                <p:oleObj spid="_x0000_s17422" name="Rovnica" r:id="rId4" imgW="558720" imgH="393480" progId="Equation.3">
                  <p:embed/>
                </p:oleObj>
              </mc:Choice>
              <mc:Fallback>
                <p:oleObj name="Rovnica" r:id="rId4" imgW="558720" imgH="39348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118" y="2290603"/>
                        <a:ext cx="1282700"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Rovná spojnica 14"/>
          <p:cNvCxnSpPr/>
          <p:nvPr/>
        </p:nvCxnSpPr>
        <p:spPr>
          <a:xfrm>
            <a:off x="251520" y="3573016"/>
            <a:ext cx="8568952"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BlokTextu 17"/>
          <p:cNvSpPr txBox="1"/>
          <p:nvPr/>
        </p:nvSpPr>
        <p:spPr>
          <a:xfrm>
            <a:off x="323528" y="3789040"/>
            <a:ext cx="1468672" cy="461665"/>
          </a:xfrm>
          <a:prstGeom prst="rect">
            <a:avLst/>
          </a:prstGeom>
          <a:noFill/>
        </p:spPr>
        <p:txBody>
          <a:bodyPr wrap="none" rtlCol="0">
            <a:spAutoFit/>
          </a:bodyPr>
          <a:lstStyle/>
          <a:p>
            <a:r>
              <a:rPr lang="en-US" sz="2400" dirty="0">
                <a:latin typeface="Arial" pitchFamily="34" charset="0"/>
                <a:cs typeface="Arial" pitchFamily="34" charset="0"/>
              </a:rPr>
              <a:t>Example:</a:t>
            </a:r>
            <a:endParaRPr lang="sk-SK" sz="2400" dirty="0">
              <a:latin typeface="Arial" pitchFamily="34" charset="0"/>
              <a:cs typeface="Arial" pitchFamily="34" charset="0"/>
            </a:endParaRPr>
          </a:p>
        </p:txBody>
      </p:sp>
      <p:sp>
        <p:nvSpPr>
          <p:cNvPr id="19" name="BlokTextu 18"/>
          <p:cNvSpPr txBox="1"/>
          <p:nvPr/>
        </p:nvSpPr>
        <p:spPr>
          <a:xfrm>
            <a:off x="395536" y="4293096"/>
            <a:ext cx="5272597" cy="461665"/>
          </a:xfrm>
          <a:prstGeom prst="rect">
            <a:avLst/>
          </a:prstGeom>
          <a:noFill/>
        </p:spPr>
        <p:txBody>
          <a:bodyPr wrap="none" rtlCol="0">
            <a:spAutoFit/>
          </a:bodyPr>
          <a:lstStyle/>
          <a:p>
            <a:r>
              <a:rPr lang="en-US" sz="2400" dirty="0">
                <a:latin typeface="Arial" pitchFamily="34" charset="0"/>
                <a:cs typeface="Arial" pitchFamily="34" charset="0"/>
              </a:rPr>
              <a:t>t</a:t>
            </a:r>
            <a:r>
              <a:rPr lang="en-US" sz="2400" baseline="-25000" dirty="0">
                <a:latin typeface="Arial" pitchFamily="34" charset="0"/>
                <a:cs typeface="Arial" pitchFamily="34" charset="0"/>
              </a:rPr>
              <a:t>1</a:t>
            </a:r>
            <a:r>
              <a:rPr lang="en-US" sz="2400" dirty="0">
                <a:latin typeface="Arial" pitchFamily="34" charset="0"/>
                <a:cs typeface="Arial" pitchFamily="34" charset="0"/>
              </a:rPr>
              <a:t>= 1 sec </a:t>
            </a:r>
            <a:r>
              <a:rPr lang="en-US" sz="2400" dirty="0">
                <a:latin typeface="Arial" pitchFamily="34" charset="0"/>
                <a:cs typeface="Arial" pitchFamily="34" charset="0"/>
                <a:sym typeface="Symbol"/>
              </a:rPr>
              <a:t> s</a:t>
            </a:r>
            <a:r>
              <a:rPr lang="en-US" sz="2400" baseline="-25000" dirty="0">
                <a:latin typeface="Arial" pitchFamily="34" charset="0"/>
                <a:cs typeface="Arial" pitchFamily="34" charset="0"/>
              </a:rPr>
              <a:t>1</a:t>
            </a:r>
            <a:r>
              <a:rPr lang="en-US" sz="2400" dirty="0">
                <a:latin typeface="Arial" pitchFamily="34" charset="0"/>
                <a:cs typeface="Arial" pitchFamily="34" charset="0"/>
              </a:rPr>
              <a:t> = 0.5 g t</a:t>
            </a:r>
            <a:r>
              <a:rPr lang="en-US" sz="2400" baseline="-25000" dirty="0">
                <a:latin typeface="Arial" pitchFamily="34" charset="0"/>
                <a:cs typeface="Arial" pitchFamily="34" charset="0"/>
              </a:rPr>
              <a:t>1</a:t>
            </a:r>
            <a:r>
              <a:rPr lang="en-US" sz="2400" baseline="30000" dirty="0">
                <a:latin typeface="Arial" pitchFamily="34" charset="0"/>
                <a:cs typeface="Arial" pitchFamily="34" charset="0"/>
              </a:rPr>
              <a:t>2</a:t>
            </a:r>
            <a:r>
              <a:rPr lang="en-US" sz="2400" dirty="0">
                <a:latin typeface="Arial" pitchFamily="34" charset="0"/>
                <a:cs typeface="Arial" pitchFamily="34" charset="0"/>
              </a:rPr>
              <a:t> = 5 </a:t>
            </a:r>
            <a:r>
              <a:rPr lang="en-US" sz="2400" dirty="0">
                <a:latin typeface="Arial" pitchFamily="34" charset="0"/>
                <a:cs typeface="Arial" pitchFamily="34" charset="0"/>
                <a:sym typeface="Symbol"/>
              </a:rPr>
              <a:t></a:t>
            </a:r>
            <a:r>
              <a:rPr lang="en-US" sz="2400" dirty="0">
                <a:latin typeface="Arial" pitchFamily="34" charset="0"/>
                <a:cs typeface="Arial" pitchFamily="34" charset="0"/>
              </a:rPr>
              <a:t>1 = 5 m</a:t>
            </a:r>
            <a:endParaRPr lang="sk-SK" sz="2400" dirty="0">
              <a:latin typeface="Arial" pitchFamily="34" charset="0"/>
              <a:cs typeface="Arial" pitchFamily="34" charset="0"/>
            </a:endParaRPr>
          </a:p>
        </p:txBody>
      </p:sp>
      <p:sp>
        <p:nvSpPr>
          <p:cNvPr id="20" name="BlokTextu 19"/>
          <p:cNvSpPr txBox="1"/>
          <p:nvPr/>
        </p:nvSpPr>
        <p:spPr>
          <a:xfrm>
            <a:off x="395536" y="4797152"/>
            <a:ext cx="5444119" cy="461665"/>
          </a:xfrm>
          <a:prstGeom prst="rect">
            <a:avLst/>
          </a:prstGeom>
          <a:noFill/>
        </p:spPr>
        <p:txBody>
          <a:bodyPr wrap="none" rtlCol="0">
            <a:spAutoFit/>
          </a:bodyPr>
          <a:lstStyle/>
          <a:p>
            <a:r>
              <a:rPr lang="en-US" sz="2400" dirty="0">
                <a:latin typeface="Arial" pitchFamily="34" charset="0"/>
                <a:cs typeface="Arial" pitchFamily="34" charset="0"/>
              </a:rPr>
              <a:t>t</a:t>
            </a:r>
            <a:r>
              <a:rPr lang="en-US" sz="2400" baseline="-25000" dirty="0">
                <a:latin typeface="Arial" pitchFamily="34" charset="0"/>
                <a:cs typeface="Arial" pitchFamily="34" charset="0"/>
              </a:rPr>
              <a:t>2</a:t>
            </a:r>
            <a:r>
              <a:rPr lang="en-US" sz="2400" dirty="0">
                <a:latin typeface="Arial" pitchFamily="34" charset="0"/>
                <a:cs typeface="Arial" pitchFamily="34" charset="0"/>
              </a:rPr>
              <a:t>= 2 sec </a:t>
            </a:r>
            <a:r>
              <a:rPr lang="en-US" sz="2400" dirty="0">
                <a:latin typeface="Arial" pitchFamily="34" charset="0"/>
                <a:cs typeface="Arial" pitchFamily="34" charset="0"/>
                <a:sym typeface="Symbol"/>
              </a:rPr>
              <a:t> s</a:t>
            </a:r>
            <a:r>
              <a:rPr lang="en-US" sz="2400" baseline="-25000" dirty="0">
                <a:latin typeface="Arial" pitchFamily="34" charset="0"/>
                <a:cs typeface="Arial" pitchFamily="34" charset="0"/>
              </a:rPr>
              <a:t>2</a:t>
            </a:r>
            <a:r>
              <a:rPr lang="en-US" sz="2400" dirty="0">
                <a:latin typeface="Arial" pitchFamily="34" charset="0"/>
                <a:cs typeface="Arial" pitchFamily="34" charset="0"/>
              </a:rPr>
              <a:t> = 0.5 g t</a:t>
            </a:r>
            <a:r>
              <a:rPr lang="en-US" sz="2400" baseline="-25000" dirty="0">
                <a:latin typeface="Arial" pitchFamily="34" charset="0"/>
                <a:cs typeface="Arial" pitchFamily="34" charset="0"/>
              </a:rPr>
              <a:t>2</a:t>
            </a:r>
            <a:r>
              <a:rPr lang="en-US" sz="2400" baseline="30000" dirty="0">
                <a:latin typeface="Arial" pitchFamily="34" charset="0"/>
                <a:cs typeface="Arial" pitchFamily="34" charset="0"/>
              </a:rPr>
              <a:t>2</a:t>
            </a:r>
            <a:r>
              <a:rPr lang="en-US" sz="2400" dirty="0">
                <a:latin typeface="Arial" pitchFamily="34" charset="0"/>
                <a:cs typeface="Arial" pitchFamily="34" charset="0"/>
              </a:rPr>
              <a:t> = 5 </a:t>
            </a:r>
            <a:r>
              <a:rPr lang="en-US" sz="2400" dirty="0">
                <a:latin typeface="Arial" pitchFamily="34" charset="0"/>
                <a:cs typeface="Arial" pitchFamily="34" charset="0"/>
                <a:sym typeface="Symbol"/>
              </a:rPr>
              <a:t>4</a:t>
            </a:r>
            <a:r>
              <a:rPr lang="en-US" sz="2400" dirty="0">
                <a:latin typeface="Arial" pitchFamily="34" charset="0"/>
                <a:cs typeface="Arial" pitchFamily="34" charset="0"/>
              </a:rPr>
              <a:t> = 20 m</a:t>
            </a:r>
            <a:endParaRPr lang="sk-SK" sz="2400" dirty="0">
              <a:latin typeface="Arial" pitchFamily="34" charset="0"/>
              <a:cs typeface="Arial" pitchFamily="34" charset="0"/>
            </a:endParaRPr>
          </a:p>
        </p:txBody>
      </p:sp>
      <p:sp>
        <p:nvSpPr>
          <p:cNvPr id="21" name="BlokTextu 20"/>
          <p:cNvSpPr txBox="1"/>
          <p:nvPr/>
        </p:nvSpPr>
        <p:spPr>
          <a:xfrm>
            <a:off x="395536" y="5373216"/>
            <a:ext cx="5444119" cy="461665"/>
          </a:xfrm>
          <a:prstGeom prst="rect">
            <a:avLst/>
          </a:prstGeom>
          <a:noFill/>
        </p:spPr>
        <p:txBody>
          <a:bodyPr wrap="none" rtlCol="0">
            <a:spAutoFit/>
          </a:bodyPr>
          <a:lstStyle/>
          <a:p>
            <a:r>
              <a:rPr lang="en-US" sz="2400" dirty="0">
                <a:latin typeface="Arial" pitchFamily="34" charset="0"/>
                <a:cs typeface="Arial" pitchFamily="34" charset="0"/>
              </a:rPr>
              <a:t>t</a:t>
            </a:r>
            <a:r>
              <a:rPr lang="en-US" sz="2400" baseline="-25000" dirty="0">
                <a:latin typeface="Arial" pitchFamily="34" charset="0"/>
                <a:cs typeface="Arial" pitchFamily="34" charset="0"/>
              </a:rPr>
              <a:t>3</a:t>
            </a:r>
            <a:r>
              <a:rPr lang="en-US" sz="2400" dirty="0">
                <a:latin typeface="Arial" pitchFamily="34" charset="0"/>
                <a:cs typeface="Arial" pitchFamily="34" charset="0"/>
              </a:rPr>
              <a:t>= 3 sec </a:t>
            </a:r>
            <a:r>
              <a:rPr lang="en-US" sz="2400" dirty="0">
                <a:latin typeface="Arial" pitchFamily="34" charset="0"/>
                <a:cs typeface="Arial" pitchFamily="34" charset="0"/>
                <a:sym typeface="Symbol"/>
              </a:rPr>
              <a:t> s</a:t>
            </a:r>
            <a:r>
              <a:rPr lang="en-US" sz="2400" baseline="-25000" dirty="0">
                <a:latin typeface="Arial" pitchFamily="34" charset="0"/>
                <a:cs typeface="Arial" pitchFamily="34" charset="0"/>
              </a:rPr>
              <a:t>3</a:t>
            </a:r>
            <a:r>
              <a:rPr lang="en-US" sz="2400" dirty="0">
                <a:latin typeface="Arial" pitchFamily="34" charset="0"/>
                <a:cs typeface="Arial" pitchFamily="34" charset="0"/>
              </a:rPr>
              <a:t> = 0.5 g t</a:t>
            </a:r>
            <a:r>
              <a:rPr lang="en-US" sz="2400" baseline="-25000" dirty="0">
                <a:latin typeface="Arial" pitchFamily="34" charset="0"/>
                <a:cs typeface="Arial" pitchFamily="34" charset="0"/>
              </a:rPr>
              <a:t>3</a:t>
            </a:r>
            <a:r>
              <a:rPr lang="en-US" sz="2400" baseline="30000" dirty="0">
                <a:latin typeface="Arial" pitchFamily="34" charset="0"/>
                <a:cs typeface="Arial" pitchFamily="34" charset="0"/>
              </a:rPr>
              <a:t>2</a:t>
            </a:r>
            <a:r>
              <a:rPr lang="en-US" sz="2400" dirty="0">
                <a:latin typeface="Arial" pitchFamily="34" charset="0"/>
                <a:cs typeface="Arial" pitchFamily="34" charset="0"/>
              </a:rPr>
              <a:t> = 5 </a:t>
            </a:r>
            <a:r>
              <a:rPr lang="en-US" sz="2400" dirty="0">
                <a:latin typeface="Arial" pitchFamily="34" charset="0"/>
                <a:cs typeface="Arial" pitchFamily="34" charset="0"/>
                <a:sym typeface="Symbol"/>
              </a:rPr>
              <a:t>9</a:t>
            </a:r>
            <a:r>
              <a:rPr lang="en-US" sz="2400" dirty="0">
                <a:latin typeface="Arial" pitchFamily="34" charset="0"/>
                <a:cs typeface="Arial" pitchFamily="34" charset="0"/>
              </a:rPr>
              <a:t> = 45 m</a:t>
            </a:r>
            <a:endParaRPr lang="sk-SK" sz="2400" dirty="0">
              <a:latin typeface="Arial" pitchFamily="34" charset="0"/>
              <a:cs typeface="Arial" pitchFamily="34" charset="0"/>
            </a:endParaRPr>
          </a:p>
        </p:txBody>
      </p:sp>
      <p:sp>
        <p:nvSpPr>
          <p:cNvPr id="22" name="BlokTextu 21"/>
          <p:cNvSpPr txBox="1"/>
          <p:nvPr/>
        </p:nvSpPr>
        <p:spPr>
          <a:xfrm>
            <a:off x="395536" y="5949280"/>
            <a:ext cx="5615640" cy="461665"/>
          </a:xfrm>
          <a:prstGeom prst="rect">
            <a:avLst/>
          </a:prstGeom>
          <a:noFill/>
        </p:spPr>
        <p:txBody>
          <a:bodyPr wrap="none" rtlCol="0">
            <a:spAutoFit/>
          </a:bodyPr>
          <a:lstStyle/>
          <a:p>
            <a:r>
              <a:rPr lang="en-US" sz="2400" dirty="0">
                <a:latin typeface="Arial" pitchFamily="34" charset="0"/>
                <a:cs typeface="Arial" pitchFamily="34" charset="0"/>
              </a:rPr>
              <a:t>t</a:t>
            </a:r>
            <a:r>
              <a:rPr lang="en-US" sz="2400" baseline="-25000" dirty="0">
                <a:latin typeface="Arial" pitchFamily="34" charset="0"/>
                <a:cs typeface="Arial" pitchFamily="34" charset="0"/>
              </a:rPr>
              <a:t>4</a:t>
            </a:r>
            <a:r>
              <a:rPr lang="en-US" sz="2400" dirty="0">
                <a:latin typeface="Arial" pitchFamily="34" charset="0"/>
                <a:cs typeface="Arial" pitchFamily="34" charset="0"/>
              </a:rPr>
              <a:t>= 4 sec </a:t>
            </a:r>
            <a:r>
              <a:rPr lang="en-US" sz="2400" dirty="0">
                <a:latin typeface="Arial" pitchFamily="34" charset="0"/>
                <a:cs typeface="Arial" pitchFamily="34" charset="0"/>
                <a:sym typeface="Symbol"/>
              </a:rPr>
              <a:t> s</a:t>
            </a:r>
            <a:r>
              <a:rPr lang="en-US" sz="2400" baseline="-25000" dirty="0">
                <a:latin typeface="Arial" pitchFamily="34" charset="0"/>
                <a:cs typeface="Arial" pitchFamily="34" charset="0"/>
              </a:rPr>
              <a:t>4</a:t>
            </a:r>
            <a:r>
              <a:rPr lang="en-US" sz="2400" dirty="0">
                <a:latin typeface="Arial" pitchFamily="34" charset="0"/>
                <a:cs typeface="Arial" pitchFamily="34" charset="0"/>
              </a:rPr>
              <a:t> = 0.5 g t</a:t>
            </a:r>
            <a:r>
              <a:rPr lang="en-US" sz="2400" baseline="-25000" dirty="0">
                <a:latin typeface="Arial" pitchFamily="34" charset="0"/>
                <a:cs typeface="Arial" pitchFamily="34" charset="0"/>
              </a:rPr>
              <a:t>4</a:t>
            </a:r>
            <a:r>
              <a:rPr lang="en-US" sz="2400" baseline="30000" dirty="0">
                <a:latin typeface="Arial" pitchFamily="34" charset="0"/>
                <a:cs typeface="Arial" pitchFamily="34" charset="0"/>
              </a:rPr>
              <a:t>2</a:t>
            </a:r>
            <a:r>
              <a:rPr lang="en-US" sz="2400" dirty="0">
                <a:latin typeface="Arial" pitchFamily="34" charset="0"/>
                <a:cs typeface="Arial" pitchFamily="34" charset="0"/>
              </a:rPr>
              <a:t> = 5 </a:t>
            </a:r>
            <a:r>
              <a:rPr lang="en-US" sz="2400" dirty="0">
                <a:latin typeface="Arial" pitchFamily="34" charset="0"/>
                <a:cs typeface="Arial" pitchFamily="34" charset="0"/>
                <a:sym typeface="Symbol"/>
              </a:rPr>
              <a:t>16</a:t>
            </a:r>
            <a:r>
              <a:rPr lang="en-US" sz="2400" dirty="0">
                <a:latin typeface="Arial" pitchFamily="34" charset="0"/>
                <a:cs typeface="Arial" pitchFamily="34" charset="0"/>
              </a:rPr>
              <a:t> = 80 m</a:t>
            </a:r>
            <a:endParaRPr lang="sk-SK" sz="2400" dirty="0">
              <a:latin typeface="Arial" pitchFamily="34" charset="0"/>
              <a:cs typeface="Arial" pitchFamily="34" charset="0"/>
            </a:endParaRPr>
          </a:p>
        </p:txBody>
      </p:sp>
      <p:pic>
        <p:nvPicPr>
          <p:cNvPr id="158730" name="Picture 10"/>
          <p:cNvPicPr>
            <a:picLocks noChangeAspect="1" noChangeArrowheads="1"/>
          </p:cNvPicPr>
          <p:nvPr/>
        </p:nvPicPr>
        <p:blipFill>
          <a:blip r:embed="rId6" cstate="print"/>
          <a:srcRect/>
          <a:stretch>
            <a:fillRect/>
          </a:stretch>
        </p:blipFill>
        <p:spPr bwMode="auto">
          <a:xfrm>
            <a:off x="5940152" y="3717032"/>
            <a:ext cx="3028950" cy="1514475"/>
          </a:xfrm>
          <a:prstGeom prst="rect">
            <a:avLst/>
          </a:prstGeom>
          <a:noFill/>
          <a:ln w="9525">
            <a:noFill/>
            <a:miter lim="800000"/>
            <a:headEnd/>
            <a:tailEnd/>
          </a:ln>
        </p:spPr>
      </p:pic>
      <p:pic>
        <p:nvPicPr>
          <p:cNvPr id="158731" name="Picture 11"/>
          <p:cNvPicPr>
            <a:picLocks noChangeAspect="1" noChangeArrowheads="1"/>
          </p:cNvPicPr>
          <p:nvPr/>
        </p:nvPicPr>
        <p:blipFill>
          <a:blip r:embed="rId7" cstate="print"/>
          <a:srcRect/>
          <a:stretch>
            <a:fillRect/>
          </a:stretch>
        </p:blipFill>
        <p:spPr bwMode="auto">
          <a:xfrm>
            <a:off x="6616761" y="5301208"/>
            <a:ext cx="2078398" cy="1556792"/>
          </a:xfrm>
          <a:prstGeom prst="rect">
            <a:avLst/>
          </a:prstGeom>
          <a:noFill/>
          <a:ln w="9525">
            <a:noFill/>
            <a:miter lim="800000"/>
            <a:headEnd/>
            <a:tailEnd/>
          </a:ln>
        </p:spPr>
      </p:pic>
      <p:sp>
        <p:nvSpPr>
          <p:cNvPr id="2" name="BlokTextu 1"/>
          <p:cNvSpPr txBox="1"/>
          <p:nvPr/>
        </p:nvSpPr>
        <p:spPr>
          <a:xfrm>
            <a:off x="7351172" y="148577"/>
            <a:ext cx="1648208" cy="830997"/>
          </a:xfrm>
          <a:prstGeom prst="rect">
            <a:avLst/>
          </a:prstGeom>
          <a:noFill/>
        </p:spPr>
        <p:txBody>
          <a:bodyPr wrap="none" rtlCol="0">
            <a:spAutoFit/>
          </a:bodyPr>
          <a:lstStyle/>
          <a:p>
            <a:r>
              <a:rPr lang="en-GB" sz="1600" dirty="0"/>
              <a:t>exact derivation</a:t>
            </a:r>
          </a:p>
          <a:p>
            <a:r>
              <a:rPr lang="en-GB" sz="1600" dirty="0"/>
              <a:t>is in the appendix</a:t>
            </a:r>
          </a:p>
          <a:p>
            <a:r>
              <a:rPr lang="en-GB" sz="1600" dirty="0"/>
              <a:t>of this lecture</a:t>
            </a:r>
          </a:p>
        </p:txBody>
      </p:sp>
      <p:pic>
        <p:nvPicPr>
          <p:cNvPr id="10" name="Picture 9">
            <a:extLst>
              <a:ext uri="{FF2B5EF4-FFF2-40B4-BE49-F238E27FC236}">
                <a16:creationId xmlns:a16="http://schemas.microsoft.com/office/drawing/2014/main" id="{174F031A-D0BE-1E7B-FD94-DDAC29622F6B}"/>
              </a:ext>
            </a:extLst>
          </p:cNvPr>
          <p:cNvPicPr>
            <a:picLocks noChangeAspect="1"/>
          </p:cNvPicPr>
          <p:nvPr/>
        </p:nvPicPr>
        <p:blipFill>
          <a:blip r:embed="rId8"/>
          <a:stretch>
            <a:fillRect/>
          </a:stretch>
        </p:blipFill>
        <p:spPr>
          <a:xfrm>
            <a:off x="7046755" y="2502714"/>
            <a:ext cx="1952625" cy="723900"/>
          </a:xfrm>
          <a:prstGeom prst="rect">
            <a:avLst/>
          </a:prstGeom>
        </p:spPr>
      </p:pic>
      <p:sp>
        <p:nvSpPr>
          <p:cNvPr id="11" name="BlokTextu 1">
            <a:extLst>
              <a:ext uri="{FF2B5EF4-FFF2-40B4-BE49-F238E27FC236}">
                <a16:creationId xmlns:a16="http://schemas.microsoft.com/office/drawing/2014/main" id="{64E74D52-2CB9-9BE3-BA91-EBFEA10CCC84}"/>
              </a:ext>
            </a:extLst>
          </p:cNvPr>
          <p:cNvSpPr txBox="1"/>
          <p:nvPr/>
        </p:nvSpPr>
        <p:spPr>
          <a:xfrm>
            <a:off x="7038592" y="2955130"/>
            <a:ext cx="2014782" cy="338554"/>
          </a:xfrm>
          <a:prstGeom prst="rect">
            <a:avLst/>
          </a:prstGeom>
          <a:noFill/>
        </p:spPr>
        <p:txBody>
          <a:bodyPr wrap="none" rtlCol="0">
            <a:spAutoFit/>
          </a:bodyPr>
          <a:lstStyle/>
          <a:p>
            <a:r>
              <a:rPr lang="en-GB" sz="1600" dirty="0"/>
              <a:t>change of the velocity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0"/>
            <a:ext cx="8229600" cy="620688"/>
          </a:xfrm>
        </p:spPr>
        <p:txBody>
          <a:bodyPr>
            <a:normAutofit fontScale="90000"/>
          </a:bodyPr>
          <a:lstStyle/>
          <a:p>
            <a:r>
              <a:rPr lang="en-US" dirty="0"/>
              <a:t>free fall</a:t>
            </a:r>
          </a:p>
        </p:txBody>
      </p:sp>
      <p:graphicFrame>
        <p:nvGraphicFramePr>
          <p:cNvPr id="158729" name="Object 9"/>
          <p:cNvGraphicFramePr>
            <a:graphicFrameLocks noChangeAspect="1"/>
          </p:cNvGraphicFramePr>
          <p:nvPr/>
        </p:nvGraphicFramePr>
        <p:xfrm>
          <a:off x="5940152" y="0"/>
          <a:ext cx="2973388" cy="1049337"/>
        </p:xfrm>
        <a:graphic>
          <a:graphicData uri="http://schemas.openxmlformats.org/presentationml/2006/ole">
            <mc:AlternateContent xmlns:mc="http://schemas.openxmlformats.org/markup-compatibility/2006">
              <mc:Choice xmlns:v="urn:schemas-microsoft-com:vml" Requires="v">
                <p:oleObj spid="_x0000_s18458" name="Rovnica" r:id="rId3" imgW="1295280" imgH="457200" progId="Equation.3">
                  <p:embed/>
                </p:oleObj>
              </mc:Choice>
              <mc:Fallback>
                <p:oleObj name="Rovnica" r:id="rId3" imgW="1295280" imgH="457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0"/>
                        <a:ext cx="2973388" cy="104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BlokTextu 17"/>
          <p:cNvSpPr txBox="1"/>
          <p:nvPr/>
        </p:nvSpPr>
        <p:spPr>
          <a:xfrm>
            <a:off x="357158" y="1071546"/>
            <a:ext cx="6591869" cy="1569660"/>
          </a:xfrm>
          <a:prstGeom prst="rect">
            <a:avLst/>
          </a:prstGeom>
          <a:noFill/>
        </p:spPr>
        <p:txBody>
          <a:bodyPr wrap="none" rtlCol="0">
            <a:spAutoFit/>
          </a:bodyPr>
          <a:lstStyle/>
          <a:p>
            <a:r>
              <a:rPr lang="en-GB" sz="2400" dirty="0">
                <a:latin typeface="Arial" pitchFamily="34" charset="0"/>
                <a:cs typeface="Arial" pitchFamily="34" charset="0"/>
              </a:rPr>
              <a:t>Example: jump of Felix Baumgartner (2012)</a:t>
            </a:r>
          </a:p>
          <a:p>
            <a:r>
              <a:rPr lang="en-GB" sz="2400" dirty="0">
                <a:latin typeface="Arial" pitchFamily="34" charset="0"/>
                <a:cs typeface="Arial" pitchFamily="34" charset="0"/>
              </a:rPr>
              <a:t>height: 38 969 m</a:t>
            </a:r>
          </a:p>
          <a:p>
            <a:r>
              <a:rPr lang="en-GB" sz="2400" dirty="0">
                <a:latin typeface="Arial" pitchFamily="34" charset="0"/>
                <a:cs typeface="Arial" pitchFamily="34" charset="0"/>
              </a:rPr>
              <a:t>time: 4 min 20 sec.</a:t>
            </a:r>
          </a:p>
          <a:p>
            <a:r>
              <a:rPr lang="en-GB" sz="2400" dirty="0">
                <a:latin typeface="Arial" pitchFamily="34" charset="0"/>
                <a:cs typeface="Arial" pitchFamily="34" charset="0"/>
              </a:rPr>
              <a:t>Can we check it by means of free fall formula? </a:t>
            </a:r>
          </a:p>
        </p:txBody>
      </p:sp>
      <p:pic>
        <p:nvPicPr>
          <p:cNvPr id="172036" name="Picture 4"/>
          <p:cNvPicPr>
            <a:picLocks noChangeAspect="1" noChangeArrowheads="1"/>
          </p:cNvPicPr>
          <p:nvPr/>
        </p:nvPicPr>
        <p:blipFill>
          <a:blip r:embed="rId5" cstate="print"/>
          <a:srcRect/>
          <a:stretch>
            <a:fillRect/>
          </a:stretch>
        </p:blipFill>
        <p:spPr bwMode="auto">
          <a:xfrm>
            <a:off x="6929454" y="1214422"/>
            <a:ext cx="1600200" cy="2047875"/>
          </a:xfrm>
          <a:prstGeom prst="rect">
            <a:avLst/>
          </a:prstGeom>
          <a:noFill/>
          <a:ln w="9525">
            <a:noFill/>
            <a:miter lim="800000"/>
            <a:headEnd/>
            <a:tailEnd/>
          </a:ln>
          <a:effectLst/>
        </p:spPr>
      </p:pic>
      <p:pic>
        <p:nvPicPr>
          <p:cNvPr id="172037" name="Picture 5"/>
          <p:cNvPicPr>
            <a:picLocks noChangeAspect="1" noChangeArrowheads="1"/>
          </p:cNvPicPr>
          <p:nvPr/>
        </p:nvPicPr>
        <p:blipFill>
          <a:blip r:embed="rId6" cstate="print"/>
          <a:srcRect/>
          <a:stretch>
            <a:fillRect/>
          </a:stretch>
        </p:blipFill>
        <p:spPr bwMode="auto">
          <a:xfrm>
            <a:off x="642910" y="2655198"/>
            <a:ext cx="5500726" cy="4202802"/>
          </a:xfrm>
          <a:prstGeom prst="rect">
            <a:avLst/>
          </a:prstGeom>
          <a:noFill/>
          <a:ln w="9525">
            <a:noFill/>
            <a:miter lim="800000"/>
            <a:headEnd/>
            <a:tailEnd/>
          </a:ln>
          <a:effectLst/>
        </p:spPr>
      </p:pic>
      <p:graphicFrame>
        <p:nvGraphicFramePr>
          <p:cNvPr id="2" name="Object 4"/>
          <p:cNvGraphicFramePr>
            <a:graphicFrameLocks noChangeAspect="1"/>
          </p:cNvGraphicFramePr>
          <p:nvPr/>
        </p:nvGraphicFramePr>
        <p:xfrm>
          <a:off x="6616700" y="4840288"/>
          <a:ext cx="1924050" cy="671512"/>
        </p:xfrm>
        <a:graphic>
          <a:graphicData uri="http://schemas.openxmlformats.org/presentationml/2006/ole">
            <mc:AlternateContent xmlns:mc="http://schemas.openxmlformats.org/markup-compatibility/2006">
              <mc:Choice xmlns:v="urn:schemas-microsoft-com:vml" Requires="v">
                <p:oleObj spid="_x0000_s18459" name="Rovnica" r:id="rId7" imgW="838080" imgH="291960" progId="Equation.3">
                  <p:embed/>
                </p:oleObj>
              </mc:Choice>
              <mc:Fallback>
                <p:oleObj name="Rovnica" r:id="rId7" imgW="838080" imgH="291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6700" y="4840288"/>
                        <a:ext cx="1924050"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BlokTextu 7"/>
          <p:cNvSpPr txBox="1"/>
          <p:nvPr/>
        </p:nvSpPr>
        <p:spPr>
          <a:xfrm>
            <a:off x="6588224" y="4437112"/>
            <a:ext cx="1808508" cy="400110"/>
          </a:xfrm>
          <a:prstGeom prst="rect">
            <a:avLst/>
          </a:prstGeom>
          <a:noFill/>
        </p:spPr>
        <p:txBody>
          <a:bodyPr wrap="none" rtlCol="0">
            <a:spAutoFit/>
          </a:bodyPr>
          <a:lstStyle/>
          <a:p>
            <a:r>
              <a:rPr lang="en-GB" sz="2000" dirty="0">
                <a:latin typeface="Arial" pitchFamily="34" charset="0"/>
                <a:cs typeface="Arial" pitchFamily="34" charset="0"/>
              </a:rPr>
              <a:t>Air resistance:</a:t>
            </a:r>
          </a:p>
        </p:txBody>
      </p:sp>
      <p:sp>
        <p:nvSpPr>
          <p:cNvPr id="9" name="BlokTextu 8"/>
          <p:cNvSpPr txBox="1"/>
          <p:nvPr/>
        </p:nvSpPr>
        <p:spPr>
          <a:xfrm>
            <a:off x="6372200" y="5661248"/>
            <a:ext cx="2573333" cy="1015663"/>
          </a:xfrm>
          <a:prstGeom prst="rect">
            <a:avLst/>
          </a:prstGeom>
          <a:noFill/>
        </p:spPr>
        <p:txBody>
          <a:bodyPr wrap="none" rtlCol="0">
            <a:spAutoFit/>
          </a:bodyPr>
          <a:lstStyle/>
          <a:p>
            <a:r>
              <a:rPr lang="en-GB" sz="2000" dirty="0">
                <a:latin typeface="Arial" pitchFamily="34" charset="0"/>
                <a:cs typeface="Arial" pitchFamily="34" charset="0"/>
              </a:rPr>
              <a:t>where k is the air</a:t>
            </a:r>
          </a:p>
          <a:p>
            <a:r>
              <a:rPr lang="en-GB" sz="2000" dirty="0">
                <a:latin typeface="Arial" pitchFamily="34" charset="0"/>
                <a:cs typeface="Arial" pitchFamily="34" charset="0"/>
              </a:rPr>
              <a:t>resistance coefficient</a:t>
            </a:r>
          </a:p>
          <a:p>
            <a:r>
              <a:rPr lang="en-GB" sz="2000" dirty="0">
                <a:latin typeface="Arial" pitchFamily="34" charset="0"/>
                <a:cs typeface="Arial" pitchFamily="34" charset="0"/>
              </a:rPr>
              <a:t>k = 0.24 [kg/m]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blinds(horizontal)">
                                      <p:cBhvr>
                                        <p:cTn id="7" dur="500"/>
                                        <p:tgtEl>
                                          <p:spTgt spid="1720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1+#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par>
                          <p:cTn id="18" fill="hold">
                            <p:stCondLst>
                              <p:cond delay="2500"/>
                            </p:stCondLst>
                            <p:childTnLst>
                              <p:par>
                                <p:cTn id="19" presetID="4"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Aristotelian Physics</a:t>
            </a:r>
          </a:p>
        </p:txBody>
      </p:sp>
      <p:sp>
        <p:nvSpPr>
          <p:cNvPr id="183299" name="Rectangle 3"/>
          <p:cNvSpPr>
            <a:spLocks noGrp="1" noChangeArrowheads="1"/>
          </p:cNvSpPr>
          <p:nvPr>
            <p:ph type="body" idx="1"/>
          </p:nvPr>
        </p:nvSpPr>
        <p:spPr/>
        <p:txBody>
          <a:bodyPr/>
          <a:lstStyle/>
          <a:p>
            <a:pPr marL="447675" indent="-447675"/>
            <a:r>
              <a:rPr lang="en-US" sz="2000" dirty="0">
                <a:latin typeface="Verdana" pitchFamily="34" charset="0"/>
              </a:rPr>
              <a:t>Aristotelian Physics was based on logic</a:t>
            </a:r>
          </a:p>
          <a:p>
            <a:pPr marL="889000" lvl="1" indent="-439738" eaLnBrk="0" hangingPunct="0">
              <a:spcBef>
                <a:spcPct val="50000"/>
              </a:spcBef>
              <a:buSzTx/>
              <a:buFontTx/>
              <a:buChar char="o"/>
            </a:pPr>
            <a:r>
              <a:rPr lang="en-US" sz="1800" dirty="0">
                <a:latin typeface="Verdana" pitchFamily="34" charset="0"/>
              </a:rPr>
              <a:t>It provided a framework for understanding nature</a:t>
            </a:r>
          </a:p>
          <a:p>
            <a:pPr marL="889000" lvl="1" indent="-439738" eaLnBrk="0" hangingPunct="0">
              <a:spcBef>
                <a:spcPct val="50000"/>
              </a:spcBef>
              <a:buSzTx/>
              <a:buFontTx/>
              <a:buChar char="o"/>
            </a:pPr>
            <a:r>
              <a:rPr lang="en-US" sz="1800" dirty="0">
                <a:latin typeface="Verdana" pitchFamily="34" charset="0"/>
              </a:rPr>
              <a:t>It was logically consistent</a:t>
            </a:r>
          </a:p>
          <a:p>
            <a:pPr marL="889000" lvl="1" indent="-439738" eaLnBrk="0" hangingPunct="0">
              <a:spcBef>
                <a:spcPct val="50000"/>
              </a:spcBef>
              <a:buClrTx/>
              <a:buSzTx/>
              <a:buFontTx/>
              <a:buChar char="•"/>
            </a:pPr>
            <a:endParaRPr lang="en-US" sz="1800" dirty="0">
              <a:latin typeface="Verdana" pitchFamily="34" charset="0"/>
            </a:endParaRPr>
          </a:p>
          <a:p>
            <a:pPr marL="447675" indent="-447675" eaLnBrk="0" hangingPunct="0">
              <a:spcBef>
                <a:spcPct val="50000"/>
              </a:spcBef>
              <a:buClrTx/>
              <a:buSzTx/>
              <a:buFontTx/>
              <a:buNone/>
            </a:pPr>
            <a:r>
              <a:rPr lang="en-US" sz="2000" b="1" i="1" dirty="0">
                <a:latin typeface="Verdana" pitchFamily="34" charset="0"/>
              </a:rPr>
              <a:t>                              but it was wrong !!!</a:t>
            </a:r>
          </a:p>
          <a:p>
            <a:pPr marL="447675" indent="-447675" algn="ctr" eaLnBrk="0" hangingPunct="0">
              <a:spcBef>
                <a:spcPct val="50000"/>
              </a:spcBef>
              <a:buClrTx/>
              <a:buSzTx/>
              <a:buFontTx/>
              <a:buNone/>
            </a:pPr>
            <a:r>
              <a:rPr lang="en-US" sz="2000" b="1" i="1" dirty="0">
                <a:latin typeface="Verdana" pitchFamily="34" charset="0"/>
              </a:rPr>
              <a:t>(from todays view)</a:t>
            </a:r>
          </a:p>
          <a:p>
            <a:pPr marL="447675" indent="-447675" eaLnBrk="0" hangingPunct="0">
              <a:spcBef>
                <a:spcPct val="50000"/>
              </a:spcBef>
              <a:buClrTx/>
              <a:buSzTx/>
              <a:buFontTx/>
              <a:buNone/>
            </a:pPr>
            <a:endParaRPr lang="en-US" sz="2000" dirty="0">
              <a:latin typeface="Verdana" pitchFamily="34" charset="0"/>
            </a:endParaRPr>
          </a:p>
          <a:p>
            <a:pPr marL="447675" indent="-447675"/>
            <a:r>
              <a:rPr lang="en-US" sz="2000" dirty="0">
                <a:latin typeface="Verdana" pitchFamily="34" charset="0"/>
              </a:rPr>
              <a:t>Aristotelian physics relied on logic - not experiment!</a:t>
            </a:r>
          </a:p>
        </p:txBody>
      </p:sp>
    </p:spTree>
    <p:extLst>
      <p:ext uri="{BB962C8B-B14F-4D97-AF65-F5344CB8AC3E}">
        <p14:creationId xmlns:p14="http://schemas.microsoft.com/office/powerpoint/2010/main" val="734816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ED45CB-108C-930E-6F8D-E250F7209922}"/>
              </a:ext>
            </a:extLst>
          </p:cNvPr>
          <p:cNvPicPr>
            <a:picLocks noChangeAspect="1"/>
          </p:cNvPicPr>
          <p:nvPr/>
        </p:nvPicPr>
        <p:blipFill>
          <a:blip r:embed="rId2"/>
          <a:stretch>
            <a:fillRect/>
          </a:stretch>
        </p:blipFill>
        <p:spPr>
          <a:xfrm>
            <a:off x="3059832" y="719199"/>
            <a:ext cx="2266950" cy="1114425"/>
          </a:xfrm>
          <a:prstGeom prst="rect">
            <a:avLst/>
          </a:prstGeom>
        </p:spPr>
      </p:pic>
      <p:sp>
        <p:nvSpPr>
          <p:cNvPr id="7" name="Rectangle 2"/>
          <p:cNvSpPr>
            <a:spLocks noGrp="1" noChangeArrowheads="1"/>
          </p:cNvSpPr>
          <p:nvPr>
            <p:ph type="title"/>
          </p:nvPr>
        </p:nvSpPr>
        <p:spPr>
          <a:xfrm>
            <a:off x="457200" y="0"/>
            <a:ext cx="8229600" cy="620688"/>
          </a:xfrm>
        </p:spPr>
        <p:txBody>
          <a:bodyPr>
            <a:normAutofit fontScale="90000"/>
          </a:bodyPr>
          <a:lstStyle/>
          <a:p>
            <a:r>
              <a:rPr lang="en-US" dirty="0"/>
              <a:t>vertical throw</a:t>
            </a:r>
          </a:p>
        </p:txBody>
      </p:sp>
      <p:sp>
        <p:nvSpPr>
          <p:cNvPr id="16" name="BlokTextu 15"/>
          <p:cNvSpPr txBox="1"/>
          <p:nvPr/>
        </p:nvSpPr>
        <p:spPr>
          <a:xfrm>
            <a:off x="213518" y="2924705"/>
            <a:ext cx="8748464" cy="400110"/>
          </a:xfrm>
          <a:prstGeom prst="rect">
            <a:avLst/>
          </a:prstGeom>
          <a:noFill/>
        </p:spPr>
        <p:txBody>
          <a:bodyPr wrap="square" rtlCol="0">
            <a:spAutoFit/>
          </a:bodyPr>
          <a:lstStyle/>
          <a:p>
            <a:r>
              <a:rPr lang="en-US" sz="2000" dirty="0">
                <a:latin typeface="Arial" pitchFamily="34" charset="0"/>
                <a:cs typeface="Arial" pitchFamily="34" charset="0"/>
              </a:rPr>
              <a:t>The motion is damped, until v = 0 and from this moment a free fall starts.</a:t>
            </a:r>
          </a:p>
        </p:txBody>
      </p:sp>
      <p:sp>
        <p:nvSpPr>
          <p:cNvPr id="17" name="Obdĺžnik 16"/>
          <p:cNvSpPr/>
          <p:nvPr/>
        </p:nvSpPr>
        <p:spPr>
          <a:xfrm>
            <a:off x="2916312" y="808360"/>
            <a:ext cx="280831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a:extLst>
              <a:ext uri="{FF2B5EF4-FFF2-40B4-BE49-F238E27FC236}">
                <a16:creationId xmlns:a16="http://schemas.microsoft.com/office/drawing/2014/main" id="{FE9F9A3E-3D80-D1E7-4318-E9FD983A336D}"/>
              </a:ext>
            </a:extLst>
          </p:cNvPr>
          <p:cNvPicPr>
            <a:picLocks noChangeAspect="1"/>
          </p:cNvPicPr>
          <p:nvPr/>
        </p:nvPicPr>
        <p:blipFill>
          <a:blip r:embed="rId3"/>
          <a:stretch>
            <a:fillRect/>
          </a:stretch>
        </p:blipFill>
        <p:spPr>
          <a:xfrm>
            <a:off x="2267744" y="3453283"/>
            <a:ext cx="3701777" cy="2937918"/>
          </a:xfrm>
          <a:prstGeom prst="rect">
            <a:avLst/>
          </a:prstGeom>
        </p:spPr>
      </p:pic>
      <p:sp>
        <p:nvSpPr>
          <p:cNvPr id="9" name="TextBox 8">
            <a:extLst>
              <a:ext uri="{FF2B5EF4-FFF2-40B4-BE49-F238E27FC236}">
                <a16:creationId xmlns:a16="http://schemas.microsoft.com/office/drawing/2014/main" id="{FD4C569B-5A84-B2D2-9FCF-B485AA53BCA3}"/>
              </a:ext>
            </a:extLst>
          </p:cNvPr>
          <p:cNvSpPr txBox="1"/>
          <p:nvPr/>
        </p:nvSpPr>
        <p:spPr>
          <a:xfrm>
            <a:off x="2843808" y="6187303"/>
            <a:ext cx="2880816" cy="307777"/>
          </a:xfrm>
          <a:prstGeom prst="rect">
            <a:avLst/>
          </a:prstGeom>
          <a:noFill/>
        </p:spPr>
        <p:txBody>
          <a:bodyPr wrap="square" rtlCol="0">
            <a:spAutoFit/>
          </a:bodyPr>
          <a:lstStyle/>
          <a:p>
            <a:r>
              <a:rPr lang="en-GB" sz="1400" dirty="0"/>
              <a:t>free fall                   vertical throw</a:t>
            </a:r>
          </a:p>
        </p:txBody>
      </p:sp>
      <p:pic>
        <p:nvPicPr>
          <p:cNvPr id="11" name="Picture 10">
            <a:extLst>
              <a:ext uri="{FF2B5EF4-FFF2-40B4-BE49-F238E27FC236}">
                <a16:creationId xmlns:a16="http://schemas.microsoft.com/office/drawing/2014/main" id="{6D8C9F7B-F93D-9863-E45E-396A20C0BEB4}"/>
              </a:ext>
            </a:extLst>
          </p:cNvPr>
          <p:cNvPicPr>
            <a:picLocks noChangeAspect="1"/>
          </p:cNvPicPr>
          <p:nvPr/>
        </p:nvPicPr>
        <p:blipFill>
          <a:blip r:embed="rId4"/>
          <a:stretch>
            <a:fillRect/>
          </a:stretch>
        </p:blipFill>
        <p:spPr>
          <a:xfrm>
            <a:off x="7029440" y="1762317"/>
            <a:ext cx="1590675" cy="828675"/>
          </a:xfrm>
          <a:prstGeom prst="rect">
            <a:avLst/>
          </a:prstGeom>
        </p:spPr>
      </p:pic>
      <p:sp>
        <p:nvSpPr>
          <p:cNvPr id="13" name="BlokTextu 1">
            <a:extLst>
              <a:ext uri="{FF2B5EF4-FFF2-40B4-BE49-F238E27FC236}">
                <a16:creationId xmlns:a16="http://schemas.microsoft.com/office/drawing/2014/main" id="{37F58479-76DD-A153-77C0-78CBFB05121E}"/>
              </a:ext>
            </a:extLst>
          </p:cNvPr>
          <p:cNvSpPr txBox="1"/>
          <p:nvPr/>
        </p:nvSpPr>
        <p:spPr>
          <a:xfrm>
            <a:off x="6876256" y="2347208"/>
            <a:ext cx="2014782" cy="338554"/>
          </a:xfrm>
          <a:prstGeom prst="rect">
            <a:avLst/>
          </a:prstGeom>
          <a:noFill/>
        </p:spPr>
        <p:txBody>
          <a:bodyPr wrap="none" rtlCol="0">
            <a:spAutoFit/>
          </a:bodyPr>
          <a:lstStyle/>
          <a:p>
            <a:r>
              <a:rPr lang="en-GB" sz="1600" dirty="0"/>
              <a:t>change of the velocity</a:t>
            </a:r>
          </a:p>
        </p:txBody>
      </p:sp>
    </p:spTree>
    <p:extLst>
      <p:ext uri="{BB962C8B-B14F-4D97-AF65-F5344CB8AC3E}">
        <p14:creationId xmlns:p14="http://schemas.microsoft.com/office/powerpoint/2010/main" val="2564963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1520" y="0"/>
            <a:ext cx="8229600" cy="980727"/>
          </a:xfrm>
        </p:spPr>
        <p:txBody>
          <a:bodyPr>
            <a:noAutofit/>
          </a:bodyPr>
          <a:lstStyle/>
          <a:p>
            <a:r>
              <a:rPr lang="en-US" sz="3600" dirty="0">
                <a:latin typeface="Arial" panose="020B0604020202020204" pitchFamily="34" charset="0"/>
                <a:cs typeface="Arial" panose="020B0604020202020204" pitchFamily="34" charset="0"/>
              </a:rPr>
              <a:t>motion along inclined </a:t>
            </a:r>
            <a:r>
              <a:rPr lang="en-US" sz="3600" dirty="0" smtClean="0">
                <a:latin typeface="Arial" panose="020B0604020202020204" pitchFamily="34" charset="0"/>
                <a:cs typeface="Arial" panose="020B0604020202020204" pitchFamily="34" charset="0"/>
              </a:rPr>
              <a:t>plane</a:t>
            </a:r>
            <a:r>
              <a:rPr lang="sk-SK" sz="3600" dirty="0" smtClean="0">
                <a:latin typeface="Arial" panose="020B0604020202020204" pitchFamily="34" charset="0"/>
                <a:cs typeface="Arial" panose="020B0604020202020204" pitchFamily="34" charset="0"/>
              </a:rPr>
              <a:t/>
            </a:r>
            <a:br>
              <a:rPr lang="sk-SK" sz="3600" dirty="0" smtClean="0">
                <a:latin typeface="Arial" panose="020B0604020202020204" pitchFamily="34" charset="0"/>
                <a:cs typeface="Arial" panose="020B0604020202020204" pitchFamily="34" charset="0"/>
              </a:rPr>
            </a:br>
            <a:r>
              <a:rPr lang="sk-SK" sz="2400" dirty="0" smtClean="0">
                <a:latin typeface="Arial" panose="020B0604020202020204" pitchFamily="34" charset="0"/>
                <a:cs typeface="Arial" panose="020B0604020202020204" pitchFamily="34" charset="0"/>
              </a:rPr>
              <a:t>(</a:t>
            </a:r>
            <a:r>
              <a:rPr lang="sk-SK" sz="2400" dirty="0" err="1" smtClean="0">
                <a:latin typeface="Arial" panose="020B0604020202020204" pitchFamily="34" charset="0"/>
                <a:cs typeface="Arial" panose="020B0604020202020204" pitchFamily="34" charset="0"/>
              </a:rPr>
              <a:t>without</a:t>
            </a:r>
            <a:r>
              <a:rPr lang="sk-SK" sz="2400" dirty="0" smtClean="0">
                <a:latin typeface="Arial" panose="020B0604020202020204" pitchFamily="34" charset="0"/>
                <a:cs typeface="Arial" panose="020B0604020202020204" pitchFamily="34" charset="0"/>
              </a:rPr>
              <a:t> </a:t>
            </a:r>
            <a:r>
              <a:rPr lang="sk-SK" sz="2400" dirty="0" err="1" smtClean="0">
                <a:latin typeface="Arial" panose="020B0604020202020204" pitchFamily="34" charset="0"/>
                <a:cs typeface="Arial" panose="020B0604020202020204" pitchFamily="34" charset="0"/>
              </a:rPr>
              <a:t>friction</a:t>
            </a:r>
            <a:r>
              <a:rPr lang="sk-SK"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3" name="Obrázok 2"/>
          <p:cNvPicPr>
            <a:picLocks noChangeAspect="1"/>
          </p:cNvPicPr>
          <p:nvPr/>
        </p:nvPicPr>
        <p:blipFill>
          <a:blip r:embed="rId2"/>
          <a:stretch>
            <a:fillRect/>
          </a:stretch>
        </p:blipFill>
        <p:spPr>
          <a:xfrm>
            <a:off x="251520" y="1196752"/>
            <a:ext cx="3856590" cy="2802830"/>
          </a:xfrm>
          <a:prstGeom prst="rect">
            <a:avLst/>
          </a:prstGeom>
        </p:spPr>
      </p:pic>
      <p:sp>
        <p:nvSpPr>
          <p:cNvPr id="4" name="BlokTextu 3"/>
          <p:cNvSpPr txBox="1"/>
          <p:nvPr/>
        </p:nvSpPr>
        <p:spPr>
          <a:xfrm>
            <a:off x="5652120" y="1196752"/>
            <a:ext cx="1457066" cy="584775"/>
          </a:xfrm>
          <a:prstGeom prst="rect">
            <a:avLst/>
          </a:prstGeom>
          <a:noFill/>
        </p:spPr>
        <p:txBody>
          <a:bodyPr wrap="none" rtlCol="0">
            <a:spAutoFit/>
          </a:bodyPr>
          <a:lstStyle/>
          <a:p>
            <a:r>
              <a:rPr lang="en-GB" sz="3200" b="1" dirty="0"/>
              <a:t>F</a:t>
            </a:r>
            <a:r>
              <a:rPr lang="en-GB" sz="3200" baseline="-25000" dirty="0"/>
              <a:t>G</a:t>
            </a:r>
            <a:r>
              <a:rPr lang="en-GB" sz="3200" dirty="0"/>
              <a:t> = m</a:t>
            </a:r>
            <a:r>
              <a:rPr lang="en-GB" sz="3200" b="1" dirty="0"/>
              <a:t>g</a:t>
            </a:r>
            <a:endParaRPr lang="sk-SK" sz="3200" b="1" dirty="0"/>
          </a:p>
        </p:txBody>
      </p:sp>
      <p:sp>
        <p:nvSpPr>
          <p:cNvPr id="13" name="BlokTextu 12"/>
          <p:cNvSpPr txBox="1"/>
          <p:nvPr/>
        </p:nvSpPr>
        <p:spPr>
          <a:xfrm>
            <a:off x="4499992" y="2587968"/>
            <a:ext cx="4095993" cy="1077218"/>
          </a:xfrm>
          <a:prstGeom prst="rect">
            <a:avLst/>
          </a:prstGeom>
          <a:noFill/>
        </p:spPr>
        <p:txBody>
          <a:bodyPr wrap="none" rtlCol="0">
            <a:spAutoFit/>
          </a:bodyPr>
          <a:lstStyle/>
          <a:p>
            <a:r>
              <a:rPr lang="en-GB" sz="3200" b="1" dirty="0"/>
              <a:t>a</a:t>
            </a:r>
            <a:r>
              <a:rPr lang="en-GB" sz="3200" dirty="0"/>
              <a:t> = </a:t>
            </a:r>
            <a:r>
              <a:rPr lang="en-GB" sz="3200" b="1" dirty="0"/>
              <a:t>F</a:t>
            </a:r>
            <a:r>
              <a:rPr lang="en-GB" sz="3200" baseline="-25000" dirty="0"/>
              <a:t>G</a:t>
            </a:r>
            <a:r>
              <a:rPr lang="en-GB" sz="3200" dirty="0"/>
              <a:t>/m = (</a:t>
            </a:r>
            <a:r>
              <a:rPr lang="en-GB" sz="3200" b="1" dirty="0" err="1"/>
              <a:t>F</a:t>
            </a:r>
            <a:r>
              <a:rPr lang="en-GB" sz="3200" baseline="-25000" dirty="0" err="1"/>
              <a:t>G</a:t>
            </a:r>
            <a:r>
              <a:rPr lang="en-GB" sz="3200" dirty="0" err="1"/>
              <a:t>sin</a:t>
            </a:r>
            <a:r>
              <a:rPr lang="el-GR" sz="3200" dirty="0">
                <a:latin typeface="Times New Roman" panose="02020603050405020304" pitchFamily="18" charset="0"/>
                <a:cs typeface="Times New Roman" panose="02020603050405020304" pitchFamily="18" charset="0"/>
              </a:rPr>
              <a:t>θ</a:t>
            </a:r>
            <a:r>
              <a:rPr lang="en-GB" sz="3200" dirty="0">
                <a:latin typeface="Times New Roman" panose="02020603050405020304" pitchFamily="18" charset="0"/>
                <a:cs typeface="Times New Roman" panose="02020603050405020304" pitchFamily="18" charset="0"/>
              </a:rPr>
              <a:t>)</a:t>
            </a:r>
            <a:r>
              <a:rPr lang="en-GB" sz="3200" dirty="0"/>
              <a:t>/m =</a:t>
            </a:r>
          </a:p>
          <a:p>
            <a:r>
              <a:rPr lang="en-GB" sz="3200" dirty="0"/>
              <a:t>   = (</a:t>
            </a:r>
            <a:r>
              <a:rPr lang="en-GB" sz="3200" dirty="0" err="1"/>
              <a:t>m</a:t>
            </a:r>
            <a:r>
              <a:rPr lang="en-GB" sz="3200" b="1" dirty="0" err="1"/>
              <a:t>g</a:t>
            </a:r>
            <a:r>
              <a:rPr lang="en-GB" sz="3200" dirty="0" err="1"/>
              <a:t>sin</a:t>
            </a:r>
            <a:r>
              <a:rPr lang="el-GR" sz="3200" dirty="0">
                <a:latin typeface="Times New Roman" panose="02020603050405020304" pitchFamily="18" charset="0"/>
                <a:cs typeface="Times New Roman" panose="02020603050405020304" pitchFamily="18" charset="0"/>
              </a:rPr>
              <a:t>θ</a:t>
            </a:r>
            <a:r>
              <a:rPr lang="en-GB" sz="3200" dirty="0">
                <a:latin typeface="Times New Roman" panose="02020603050405020304" pitchFamily="18" charset="0"/>
                <a:cs typeface="Times New Roman" panose="02020603050405020304" pitchFamily="18" charset="0"/>
              </a:rPr>
              <a:t>)</a:t>
            </a:r>
            <a:r>
              <a:rPr lang="en-GB" sz="3200" dirty="0"/>
              <a:t>/m = </a:t>
            </a:r>
            <a:r>
              <a:rPr lang="en-GB" sz="3200" b="1" dirty="0" err="1"/>
              <a:t>g</a:t>
            </a:r>
            <a:r>
              <a:rPr lang="en-GB" sz="3200" dirty="0" err="1"/>
              <a:t>sin</a:t>
            </a:r>
            <a:r>
              <a:rPr lang="el-GR" sz="3200" dirty="0">
                <a:latin typeface="Times New Roman" panose="02020603050405020304" pitchFamily="18" charset="0"/>
                <a:cs typeface="Times New Roman" panose="02020603050405020304" pitchFamily="18" charset="0"/>
              </a:rPr>
              <a:t>θ</a:t>
            </a:r>
            <a:endParaRPr lang="en-GB" sz="3200" dirty="0"/>
          </a:p>
        </p:txBody>
      </p:sp>
      <p:sp>
        <p:nvSpPr>
          <p:cNvPr id="6" name="BlokTextu 5"/>
          <p:cNvSpPr txBox="1"/>
          <p:nvPr/>
        </p:nvSpPr>
        <p:spPr>
          <a:xfrm>
            <a:off x="4447092" y="1921991"/>
            <a:ext cx="4201791"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From the figure it follows:</a:t>
            </a:r>
            <a:endParaRPr lang="sk-SK" sz="2800" dirty="0">
              <a:latin typeface="Arial" panose="020B0604020202020204" pitchFamily="34" charset="0"/>
              <a:cs typeface="Arial" panose="020B0604020202020204" pitchFamily="34" charset="0"/>
            </a:endParaRPr>
          </a:p>
        </p:txBody>
      </p:sp>
      <p:sp>
        <p:nvSpPr>
          <p:cNvPr id="15" name="BlokTextu 14"/>
          <p:cNvSpPr txBox="1"/>
          <p:nvPr/>
        </p:nvSpPr>
        <p:spPr>
          <a:xfrm>
            <a:off x="107504" y="4132108"/>
            <a:ext cx="9249840" cy="1785104"/>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From this derivation and also from experiments it follows</a:t>
            </a:r>
          </a:p>
          <a:p>
            <a:r>
              <a:rPr lang="en-GB" sz="2800" dirty="0">
                <a:latin typeface="Arial" panose="020B0604020202020204" pitchFamily="34" charset="0"/>
                <a:cs typeface="Arial" panose="020B0604020202020204" pitchFamily="34" charset="0"/>
              </a:rPr>
              <a:t>that the accelerated motion along inclined plane is also</a:t>
            </a:r>
          </a:p>
          <a:p>
            <a:r>
              <a:rPr lang="en-GB" sz="2800" dirty="0">
                <a:solidFill>
                  <a:srgbClr val="0000CC"/>
                </a:solidFill>
                <a:latin typeface="Arial" panose="020B0604020202020204" pitchFamily="34" charset="0"/>
                <a:cs typeface="Arial" panose="020B0604020202020204" pitchFamily="34" charset="0"/>
              </a:rPr>
              <a:t>independent from the body mass</a:t>
            </a:r>
            <a:r>
              <a:rPr lang="en-GB" sz="2800" dirty="0" smtClean="0">
                <a:latin typeface="Arial" panose="020B0604020202020204" pitchFamily="34" charset="0"/>
                <a:cs typeface="Arial" panose="020B0604020202020204" pitchFamily="34" charset="0"/>
              </a:rPr>
              <a:t>.</a:t>
            </a:r>
            <a:endParaRPr lang="sk-SK" sz="2800" dirty="0" smtClean="0">
              <a:latin typeface="Arial" panose="020B0604020202020204" pitchFamily="34" charset="0"/>
              <a:cs typeface="Arial" panose="020B0604020202020204" pitchFamily="34" charset="0"/>
            </a:endParaRPr>
          </a:p>
          <a:p>
            <a:r>
              <a:rPr lang="sk-SK" sz="2500" dirty="0" err="1" smtClean="0">
                <a:latin typeface="Arial" panose="020B0604020202020204" pitchFamily="34" charset="0"/>
                <a:cs typeface="Arial" panose="020B0604020202020204" pitchFamily="34" charset="0"/>
              </a:rPr>
              <a:t>Valid</a:t>
            </a:r>
            <a:r>
              <a:rPr lang="sk-SK" sz="2500" dirty="0" smtClean="0">
                <a:latin typeface="Arial" panose="020B0604020202020204" pitchFamily="34" charset="0"/>
                <a:cs typeface="Arial" panose="020B0604020202020204" pitchFamily="34" charset="0"/>
              </a:rPr>
              <a:t> </a:t>
            </a:r>
            <a:r>
              <a:rPr lang="sk-SK" sz="2500" dirty="0" err="1" smtClean="0">
                <a:latin typeface="Arial" panose="020B0604020202020204" pitchFamily="34" charset="0"/>
                <a:cs typeface="Arial" panose="020B0604020202020204" pitchFamily="34" charset="0"/>
              </a:rPr>
              <a:t>e.g</a:t>
            </a:r>
            <a:r>
              <a:rPr lang="sk-SK" sz="2500" dirty="0" smtClean="0">
                <a:latin typeface="Arial" panose="020B0604020202020204" pitchFamily="34" charset="0"/>
                <a:cs typeface="Arial" panose="020B0604020202020204" pitchFamily="34" charset="0"/>
              </a:rPr>
              <a:t>. in </a:t>
            </a:r>
            <a:r>
              <a:rPr lang="sk-SK" sz="2500" dirty="0" err="1" smtClean="0">
                <a:latin typeface="Arial" panose="020B0604020202020204" pitchFamily="34" charset="0"/>
                <a:cs typeface="Arial" panose="020B0604020202020204" pitchFamily="34" charset="0"/>
              </a:rPr>
              <a:t>models</a:t>
            </a:r>
            <a:r>
              <a:rPr lang="sk-SK" sz="2500" dirty="0" smtClean="0">
                <a:latin typeface="Arial" panose="020B0604020202020204" pitchFamily="34" charset="0"/>
                <a:cs typeface="Arial" panose="020B0604020202020204" pitchFamily="34" charset="0"/>
              </a:rPr>
              <a:t> of </a:t>
            </a:r>
            <a:r>
              <a:rPr lang="sk-SK" sz="2500" dirty="0" err="1" smtClean="0">
                <a:latin typeface="Arial" panose="020B0604020202020204" pitchFamily="34" charset="0"/>
                <a:cs typeface="Arial" panose="020B0604020202020204" pitchFamily="34" charset="0"/>
              </a:rPr>
              <a:t>water</a:t>
            </a:r>
            <a:r>
              <a:rPr lang="sk-SK" sz="2500" dirty="0" smtClean="0">
                <a:latin typeface="Arial" panose="020B0604020202020204" pitchFamily="34" charset="0"/>
                <a:cs typeface="Arial" panose="020B0604020202020204" pitchFamily="34" charset="0"/>
              </a:rPr>
              <a:t> transport on </a:t>
            </a:r>
            <a:r>
              <a:rPr lang="sk-SK" sz="2500" dirty="0" err="1" smtClean="0">
                <a:latin typeface="Arial" panose="020B0604020202020204" pitchFamily="34" charset="0"/>
                <a:cs typeface="Arial" panose="020B0604020202020204" pitchFamily="34" charset="0"/>
              </a:rPr>
              <a:t>slopes</a:t>
            </a:r>
            <a:r>
              <a:rPr lang="sk-SK" sz="2500" dirty="0" smtClean="0">
                <a:latin typeface="Arial" panose="020B0604020202020204" pitchFamily="34" charset="0"/>
                <a:cs typeface="Arial" panose="020B0604020202020204" pitchFamily="34" charset="0"/>
              </a:rPr>
              <a:t> in </a:t>
            </a:r>
            <a:r>
              <a:rPr lang="sk-SK" sz="2500" dirty="0" err="1" smtClean="0">
                <a:latin typeface="Arial" panose="020B0604020202020204" pitchFamily="34" charset="0"/>
                <a:cs typeface="Arial" panose="020B0604020202020204" pitchFamily="34" charset="0"/>
              </a:rPr>
              <a:t>hydrology</a:t>
            </a:r>
            <a:r>
              <a:rPr lang="sk-SK" sz="2500" dirty="0" smtClean="0">
                <a:latin typeface="Arial" panose="020B0604020202020204" pitchFamily="34" charset="0"/>
                <a:cs typeface="Arial" panose="020B0604020202020204" pitchFamily="34" charset="0"/>
              </a:rPr>
              <a:t>.</a:t>
            </a:r>
            <a:endParaRPr lang="sk-SK" sz="2500" dirty="0">
              <a:latin typeface="Arial" panose="020B0604020202020204" pitchFamily="34" charset="0"/>
              <a:cs typeface="Arial" panose="020B0604020202020204" pitchFamily="34" charset="0"/>
            </a:endParaRPr>
          </a:p>
        </p:txBody>
      </p:sp>
      <p:sp>
        <p:nvSpPr>
          <p:cNvPr id="16" name="BlokTextu 15"/>
          <p:cNvSpPr txBox="1"/>
          <p:nvPr/>
        </p:nvSpPr>
        <p:spPr>
          <a:xfrm>
            <a:off x="46572" y="6237312"/>
            <a:ext cx="8464818" cy="477054"/>
          </a:xfrm>
          <a:prstGeom prst="rect">
            <a:avLst/>
          </a:prstGeom>
          <a:noFill/>
        </p:spPr>
        <p:txBody>
          <a:bodyPr wrap="none" rtlCol="0">
            <a:spAutoFit/>
          </a:bodyPr>
          <a:lstStyle/>
          <a:p>
            <a:r>
              <a:rPr lang="sk-SK" sz="2500" dirty="0" err="1" smtClean="0">
                <a:solidFill>
                  <a:srgbClr val="990033"/>
                </a:solidFill>
                <a:latin typeface="Arial" panose="020B0604020202020204" pitchFamily="34" charset="0"/>
                <a:cs typeface="Arial" panose="020B0604020202020204" pitchFamily="34" charset="0"/>
              </a:rPr>
              <a:t>Comment</a:t>
            </a:r>
            <a:r>
              <a:rPr lang="sk-SK" sz="2500" dirty="0" smtClean="0">
                <a:solidFill>
                  <a:srgbClr val="990033"/>
                </a:solidFill>
                <a:latin typeface="Arial" panose="020B0604020202020204" pitchFamily="34" charset="0"/>
                <a:cs typeface="Arial" panose="020B0604020202020204" pitchFamily="34" charset="0"/>
              </a:rPr>
              <a:t>: </a:t>
            </a:r>
            <a:r>
              <a:rPr lang="en-GB" sz="2500" dirty="0" smtClean="0">
                <a:solidFill>
                  <a:srgbClr val="990033"/>
                </a:solidFill>
                <a:latin typeface="Arial" panose="020B0604020202020204" pitchFamily="34" charset="0"/>
                <a:cs typeface="Arial" panose="020B0604020202020204" pitchFamily="34" charset="0"/>
              </a:rPr>
              <a:t>This </a:t>
            </a:r>
            <a:r>
              <a:rPr lang="en-GB" sz="2500" dirty="0">
                <a:solidFill>
                  <a:srgbClr val="990033"/>
                </a:solidFill>
                <a:latin typeface="Arial" panose="020B0604020202020204" pitchFamily="34" charset="0"/>
                <a:cs typeface="Arial" panose="020B0604020202020204" pitchFamily="34" charset="0"/>
              </a:rPr>
              <a:t>is </a:t>
            </a:r>
            <a:r>
              <a:rPr lang="sk-SK" sz="2500" dirty="0" err="1" smtClean="0">
                <a:solidFill>
                  <a:srgbClr val="990033"/>
                </a:solidFill>
                <a:latin typeface="Arial" panose="020B0604020202020204" pitchFamily="34" charset="0"/>
                <a:cs typeface="Arial" panose="020B0604020202020204" pitchFamily="34" charset="0"/>
              </a:rPr>
              <a:t>not</a:t>
            </a:r>
            <a:r>
              <a:rPr lang="sk-SK" sz="2500" dirty="0" smtClean="0">
                <a:solidFill>
                  <a:srgbClr val="990033"/>
                </a:solidFill>
                <a:latin typeface="Arial" panose="020B0604020202020204" pitchFamily="34" charset="0"/>
                <a:cs typeface="Arial" panose="020B0604020202020204" pitchFamily="34" charset="0"/>
              </a:rPr>
              <a:t> </a:t>
            </a:r>
            <a:r>
              <a:rPr lang="en-GB" sz="2500" dirty="0" smtClean="0">
                <a:solidFill>
                  <a:srgbClr val="990033"/>
                </a:solidFill>
                <a:latin typeface="Arial" panose="020B0604020202020204" pitchFamily="34" charset="0"/>
                <a:cs typeface="Arial" panose="020B0604020202020204" pitchFamily="34" charset="0"/>
              </a:rPr>
              <a:t>valid in </a:t>
            </a:r>
            <a:r>
              <a:rPr lang="en-GB" sz="2500" dirty="0">
                <a:solidFill>
                  <a:srgbClr val="990033"/>
                </a:solidFill>
                <a:latin typeface="Arial" panose="020B0604020202020204" pitchFamily="34" charset="0"/>
                <a:cs typeface="Arial" panose="020B0604020202020204" pitchFamily="34" charset="0"/>
              </a:rPr>
              <a:t>a case </a:t>
            </a:r>
            <a:r>
              <a:rPr lang="sk-SK" sz="2500" dirty="0" smtClean="0">
                <a:solidFill>
                  <a:srgbClr val="990033"/>
                </a:solidFill>
                <a:latin typeface="Arial" panose="020B0604020202020204" pitchFamily="34" charset="0"/>
                <a:cs typeface="Arial" panose="020B0604020202020204" pitchFamily="34" charset="0"/>
              </a:rPr>
              <a:t>of </a:t>
            </a:r>
            <a:r>
              <a:rPr lang="sk-SK" sz="2500" dirty="0" err="1" smtClean="0">
                <a:solidFill>
                  <a:srgbClr val="990033"/>
                </a:solidFill>
                <a:latin typeface="Arial" panose="020B0604020202020204" pitchFamily="34" charset="0"/>
                <a:cs typeface="Arial" panose="020B0604020202020204" pitchFamily="34" charset="0"/>
              </a:rPr>
              <a:t>rolling</a:t>
            </a:r>
            <a:r>
              <a:rPr lang="sk-SK" sz="2500" dirty="0" smtClean="0">
                <a:solidFill>
                  <a:srgbClr val="990033"/>
                </a:solidFill>
                <a:latin typeface="Arial" panose="020B0604020202020204" pitchFamily="34" charset="0"/>
                <a:cs typeface="Arial" panose="020B0604020202020204" pitchFamily="34" charset="0"/>
              </a:rPr>
              <a:t> of </a:t>
            </a:r>
            <a:r>
              <a:rPr lang="sk-SK" sz="2500" dirty="0" err="1" smtClean="0">
                <a:solidFill>
                  <a:srgbClr val="990033"/>
                </a:solidFill>
                <a:latin typeface="Arial" panose="020B0604020202020204" pitchFamily="34" charset="0"/>
                <a:cs typeface="Arial" panose="020B0604020202020204" pitchFamily="34" charset="0"/>
              </a:rPr>
              <a:t>an</a:t>
            </a:r>
            <a:r>
              <a:rPr lang="sk-SK" sz="2500" dirty="0" smtClean="0">
                <a:solidFill>
                  <a:srgbClr val="990033"/>
                </a:solidFill>
                <a:latin typeface="Arial" panose="020B0604020202020204" pitchFamily="34" charset="0"/>
                <a:cs typeface="Arial" panose="020B0604020202020204" pitchFamily="34" charset="0"/>
              </a:rPr>
              <a:t> </a:t>
            </a:r>
            <a:r>
              <a:rPr lang="sk-SK" sz="2500" dirty="0" err="1" smtClean="0">
                <a:solidFill>
                  <a:srgbClr val="990033"/>
                </a:solidFill>
                <a:latin typeface="Arial" panose="020B0604020202020204" pitchFamily="34" charset="0"/>
                <a:cs typeface="Arial" panose="020B0604020202020204" pitchFamily="34" charset="0"/>
              </a:rPr>
              <a:t>object</a:t>
            </a:r>
            <a:r>
              <a:rPr lang="sk-SK" sz="2500" dirty="0" smtClean="0">
                <a:solidFill>
                  <a:srgbClr val="99003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44014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8"/>
          <p:cNvPicPr>
            <a:picLocks noChangeAspect="1" noChangeArrowheads="1"/>
          </p:cNvPicPr>
          <p:nvPr/>
        </p:nvPicPr>
        <p:blipFill>
          <a:blip r:embed="rId3" cstate="print"/>
          <a:srcRect/>
          <a:stretch>
            <a:fillRect/>
          </a:stretch>
        </p:blipFill>
        <p:spPr bwMode="auto">
          <a:xfrm>
            <a:off x="142875" y="857250"/>
            <a:ext cx="2740025" cy="5130800"/>
          </a:xfrm>
          <a:prstGeom prst="rect">
            <a:avLst/>
          </a:prstGeom>
          <a:noFill/>
          <a:ln w="12700">
            <a:noFill/>
            <a:miter lim="800000"/>
            <a:headEnd type="none" w="sm" len="sm"/>
            <a:tailEnd type="none" w="sm" len="sm"/>
          </a:ln>
        </p:spPr>
      </p:pic>
      <p:graphicFrame>
        <p:nvGraphicFramePr>
          <p:cNvPr id="15362" name="Object 6"/>
          <p:cNvGraphicFramePr>
            <a:graphicFrameLocks noChangeAspect="1"/>
          </p:cNvGraphicFramePr>
          <p:nvPr>
            <p:extLst>
              <p:ext uri="{D42A27DB-BD31-4B8C-83A1-F6EECF244321}">
                <p14:modId xmlns:p14="http://schemas.microsoft.com/office/powerpoint/2010/main" val="3765664646"/>
              </p:ext>
            </p:extLst>
          </p:nvPr>
        </p:nvGraphicFramePr>
        <p:xfrm>
          <a:off x="4164013" y="2420938"/>
          <a:ext cx="2373312" cy="1204912"/>
        </p:xfrm>
        <a:graphic>
          <a:graphicData uri="http://schemas.openxmlformats.org/presentationml/2006/ole">
            <mc:AlternateContent xmlns:mc="http://schemas.openxmlformats.org/markup-compatibility/2006">
              <mc:Choice xmlns:v="urn:schemas-microsoft-com:vml" Requires="v">
                <p:oleObj spid="_x0000_s19470" name="Equation" r:id="rId4" imgW="927000" imgH="469800" progId="Equation.DSMT4">
                  <p:embed/>
                </p:oleObj>
              </mc:Choice>
              <mc:Fallback>
                <p:oleObj name="Equation" r:id="rId4" imgW="927000" imgH="469800" progId="Equation.DSMT4">
                  <p:embed/>
                  <p:pic>
                    <p:nvPicPr>
                      <p:cNvPr id="15362" name="Object 6"/>
                      <p:cNvPicPr>
                        <a:picLocks noChangeAspect="1" noChangeArrowheads="1"/>
                      </p:cNvPicPr>
                      <p:nvPr/>
                    </p:nvPicPr>
                    <p:blipFill>
                      <a:blip r:embed="rId5"/>
                      <a:srcRect/>
                      <a:stretch>
                        <a:fillRect/>
                      </a:stretch>
                    </p:blipFill>
                    <p:spPr bwMode="auto">
                      <a:xfrm>
                        <a:off x="4164013" y="2420938"/>
                        <a:ext cx="2373312" cy="120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BlokTextu 9"/>
          <p:cNvSpPr txBox="1">
            <a:spLocks noChangeArrowheads="1"/>
          </p:cNvSpPr>
          <p:nvPr/>
        </p:nvSpPr>
        <p:spPr bwMode="auto">
          <a:xfrm>
            <a:off x="2916238" y="1071563"/>
            <a:ext cx="6048375" cy="1200329"/>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Is</a:t>
            </a:r>
            <a:r>
              <a:rPr lang="sk-SK" sz="2400" dirty="0">
                <a:latin typeface="Times New Roman" pitchFamily="18" charset="0"/>
                <a:cs typeface="Times New Roman" pitchFamily="18" charset="0"/>
              </a:rPr>
              <a:t> </a:t>
            </a:r>
            <a:r>
              <a:rPr lang="sk-SK" sz="2400" dirty="0" err="1">
                <a:latin typeface="Times New Roman" pitchFamily="18" charset="0"/>
                <a:cs typeface="Times New Roman" pitchFamily="18" charset="0"/>
              </a:rPr>
              <a:t>also</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independent on the mass of the object</a:t>
            </a:r>
            <a:r>
              <a:rPr lang="en-US" sz="2400" dirty="0">
                <a:latin typeface="Times New Roman" pitchFamily="18" charset="0"/>
                <a:cs typeface="Times New Roman" pitchFamily="18" charset="0"/>
              </a:rPr>
              <a:t>, </a:t>
            </a:r>
            <a:r>
              <a:rPr lang="sk-SK" sz="2400" dirty="0">
                <a:latin typeface="Times New Roman" pitchFamily="18" charset="0"/>
                <a:cs typeface="Times New Roman" pitchFamily="18" charset="0"/>
              </a:rPr>
              <a:t>         </a:t>
            </a:r>
            <a:r>
              <a:rPr lang="en-US" sz="2400" dirty="0">
                <a:latin typeface="Times New Roman" pitchFamily="18" charset="0"/>
                <a:cs typeface="Times New Roman" pitchFamily="18" charset="0"/>
              </a:rPr>
              <a:t>it is a function of the length</a:t>
            </a:r>
            <a:r>
              <a:rPr lang="sk-SK" sz="2400" dirty="0">
                <a:latin typeface="Times New Roman" pitchFamily="18" charset="0"/>
                <a:cs typeface="Times New Roman" pitchFamily="18" charset="0"/>
              </a:rPr>
              <a:t>  </a:t>
            </a:r>
            <a:r>
              <a:rPr lang="sk-SK" sz="2400" dirty="0" smtClean="0">
                <a:latin typeface="Times New Roman" pitchFamily="18" charset="0"/>
                <a:cs typeface="Times New Roman" pitchFamily="18" charset="0"/>
              </a:rPr>
              <a:t>L  </a:t>
            </a:r>
            <a:r>
              <a:rPr lang="en-US" sz="2400" dirty="0">
                <a:latin typeface="Times New Roman" pitchFamily="18" charset="0"/>
                <a:cs typeface="Times New Roman" pitchFamily="18" charset="0"/>
              </a:rPr>
              <a:t>and gravitational acceleration</a:t>
            </a:r>
            <a:r>
              <a:rPr lang="sk-SK" sz="2400" dirty="0">
                <a:latin typeface="Times New Roman" pitchFamily="18" charset="0"/>
                <a:cs typeface="Times New Roman" pitchFamily="18" charset="0"/>
              </a:rPr>
              <a:t>  g:</a:t>
            </a:r>
            <a:endParaRPr lang="sk-SK" sz="2400" dirty="0">
              <a:latin typeface="Times New Roman" pitchFamily="18" charset="0"/>
            </a:endParaRPr>
          </a:p>
        </p:txBody>
      </p:sp>
      <p:sp>
        <p:nvSpPr>
          <p:cNvPr id="8" name="Text Box 7"/>
          <p:cNvSpPr txBox="1">
            <a:spLocks noChangeArrowheads="1"/>
          </p:cNvSpPr>
          <p:nvPr/>
        </p:nvSpPr>
        <p:spPr bwMode="auto">
          <a:xfrm>
            <a:off x="468313" y="260350"/>
            <a:ext cx="8207375" cy="461665"/>
          </a:xfrm>
          <a:prstGeom prst="rect">
            <a:avLst/>
          </a:prstGeom>
          <a:noFill/>
          <a:ln w="9525">
            <a:noFill/>
            <a:miter lim="800000"/>
            <a:headEnd/>
            <a:tailEnd/>
          </a:ln>
        </p:spPr>
        <p:txBody>
          <a:bodyPr>
            <a:spAutoFit/>
          </a:bodyPr>
          <a:lstStyle/>
          <a:p>
            <a:pPr>
              <a:spcBef>
                <a:spcPct val="50000"/>
              </a:spcBef>
            </a:pPr>
            <a:r>
              <a:rPr lang="en-GB" sz="2400" dirty="0">
                <a:latin typeface="Arial" pitchFamily="34" charset="0"/>
                <a:cs typeface="Arial" pitchFamily="34" charset="0"/>
              </a:rPr>
              <a:t>period of a mathematic pendulum (T):</a:t>
            </a:r>
          </a:p>
        </p:txBody>
      </p:sp>
      <p:sp>
        <p:nvSpPr>
          <p:cNvPr id="2" name="BlokTextu 1"/>
          <p:cNvSpPr txBox="1"/>
          <p:nvPr/>
        </p:nvSpPr>
        <p:spPr>
          <a:xfrm>
            <a:off x="1501763" y="1663715"/>
            <a:ext cx="282450" cy="369332"/>
          </a:xfrm>
          <a:prstGeom prst="rect">
            <a:avLst/>
          </a:prstGeom>
          <a:noFill/>
        </p:spPr>
        <p:txBody>
          <a:bodyPr wrap="none" rtlCol="0">
            <a:spAutoFit/>
          </a:bodyPr>
          <a:lstStyle/>
          <a:p>
            <a:r>
              <a:rPr lang="sk-SK" dirty="0" smtClean="0"/>
              <a:t>L</a:t>
            </a:r>
            <a:endParaRPr lang="sk-SK" dirty="0"/>
          </a:p>
        </p:txBody>
      </p:sp>
      <p:sp>
        <p:nvSpPr>
          <p:cNvPr id="9" name="BlokTextu 9"/>
          <p:cNvSpPr txBox="1">
            <a:spLocks noChangeArrowheads="1"/>
          </p:cNvSpPr>
          <p:nvPr/>
        </p:nvSpPr>
        <p:spPr bwMode="auto">
          <a:xfrm>
            <a:off x="2978671" y="3933056"/>
            <a:ext cx="61436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sk-SK" altLang="en-US" sz="2400" dirty="0" err="1">
                <a:latin typeface="Times New Roman" panose="02020603050405020304" pitchFamily="18" charset="0"/>
                <a:cs typeface="Times New Roman" panose="02020603050405020304" pitchFamily="18" charset="0"/>
              </a:rPr>
              <a:t>Walter</a:t>
            </a:r>
            <a:r>
              <a:rPr lang="sk-SK" altLang="en-US" sz="2400" dirty="0">
                <a:latin typeface="Times New Roman" panose="02020603050405020304" pitchFamily="18" charset="0"/>
                <a:cs typeface="Times New Roman" panose="02020603050405020304" pitchFamily="18" charset="0"/>
              </a:rPr>
              <a:t> </a:t>
            </a:r>
            <a:r>
              <a:rPr lang="sk-SK" altLang="en-US" sz="2400" dirty="0" err="1">
                <a:latin typeface="Times New Roman" panose="02020603050405020304" pitchFamily="18" charset="0"/>
                <a:cs typeface="Times New Roman" panose="02020603050405020304" pitchFamily="18" charset="0"/>
              </a:rPr>
              <a:t>Lewin</a:t>
            </a:r>
            <a:r>
              <a:rPr lang="sk-SK" altLang="en-US" sz="2400" dirty="0">
                <a:latin typeface="Times New Roman" panose="02020603050405020304" pitchFamily="18" charset="0"/>
                <a:cs typeface="Times New Roman" panose="02020603050405020304" pitchFamily="18" charset="0"/>
              </a:rPr>
              <a:t> – </a:t>
            </a:r>
            <a:r>
              <a:rPr lang="sk-SK" altLang="en-US" sz="2400" dirty="0" err="1" smtClean="0">
                <a:latin typeface="Times New Roman" panose="02020603050405020304" pitchFamily="18" charset="0"/>
                <a:cs typeface="Times New Roman" panose="02020603050405020304" pitchFamily="18" charset="0"/>
              </a:rPr>
              <a:t>lecture</a:t>
            </a:r>
            <a:r>
              <a:rPr lang="sk-SK" altLang="en-US" sz="2400" dirty="0" smtClean="0">
                <a:latin typeface="Times New Roman" panose="02020603050405020304" pitchFamily="18" charset="0"/>
                <a:cs typeface="Times New Roman" panose="02020603050405020304" pitchFamily="18" charset="0"/>
              </a:rPr>
              <a:t> at </a:t>
            </a:r>
            <a:r>
              <a:rPr lang="sk-SK" altLang="en-US" sz="2400" dirty="0">
                <a:latin typeface="Times New Roman" panose="02020603050405020304" pitchFamily="18" charset="0"/>
                <a:cs typeface="Times New Roman" panose="02020603050405020304" pitchFamily="18" charset="0"/>
              </a:rPr>
              <a:t>MIT</a:t>
            </a:r>
          </a:p>
          <a:p>
            <a:pPr eaLnBrk="1" hangingPunct="1">
              <a:spcBef>
                <a:spcPct val="0"/>
              </a:spcBef>
              <a:buFontTx/>
              <a:buNone/>
            </a:pPr>
            <a:r>
              <a:rPr lang="sk-SK" altLang="en-US" sz="2400" dirty="0">
                <a:latin typeface="Times New Roman" panose="02020603050405020304" pitchFamily="18" charset="0"/>
                <a:cs typeface="Times New Roman" panose="02020603050405020304" pitchFamily="18" charset="0"/>
              </a:rPr>
              <a:t>(video),</a:t>
            </a:r>
          </a:p>
          <a:p>
            <a:pPr eaLnBrk="1" hangingPunct="1">
              <a:spcBef>
                <a:spcPct val="0"/>
              </a:spcBef>
              <a:buFontTx/>
              <a:buNone/>
            </a:pPr>
            <a:r>
              <a:rPr lang="sk-SK" altLang="en-US" sz="2400" dirty="0">
                <a:latin typeface="Times New Roman" panose="02020603050405020304" pitchFamily="18" charset="0"/>
                <a:cs typeface="Times New Roman" panose="02020603050405020304" pitchFamily="18" charset="0"/>
              </a:rPr>
              <a:t>L</a:t>
            </a:r>
            <a:r>
              <a:rPr lang="en-US" altLang="en-US" sz="2400" dirty="0">
                <a:latin typeface="Times New Roman" panose="02020603050405020304" pitchFamily="18" charset="0"/>
                <a:cs typeface="Times New Roman" panose="02020603050405020304" pitchFamily="18" charset="0"/>
              </a:rPr>
              <a:t> = 5.21 m, g = 9.8 m/s</a:t>
            </a:r>
            <a:r>
              <a:rPr lang="en-US" altLang="en-US" sz="2400" baseline="30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a:t>
            </a:r>
          </a:p>
          <a:p>
            <a:pPr>
              <a:spcBef>
                <a:spcPct val="0"/>
              </a:spcBef>
              <a:buNone/>
            </a:pPr>
            <a:r>
              <a:rPr lang="sk-SK" altLang="en-US" sz="2400" dirty="0" smtClean="0">
                <a:latin typeface="Times New Roman" panose="02020603050405020304" pitchFamily="18" charset="0"/>
                <a:cs typeface="Times New Roman" panose="02020603050405020304" pitchFamily="18" charset="0"/>
              </a:rPr>
              <a:t>T </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4.58 </a:t>
            </a:r>
            <a:r>
              <a:rPr lang="en-US" altLang="en-US" sz="2400" dirty="0">
                <a:latin typeface="Times New Roman" panose="02020603050405020304" pitchFamily="18" charset="0"/>
                <a:cs typeface="Times New Roman" panose="02020603050405020304" pitchFamily="18" charset="0"/>
              </a:rPr>
              <a:t>s</a:t>
            </a:r>
            <a:endParaRPr lang="sk-SK"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sk-SK" altLang="en-US" sz="2400" dirty="0">
              <a:latin typeface="Times New Roman" panose="02020603050405020304" pitchFamily="18" charset="0"/>
              <a:cs typeface="Times New Roman" panose="02020603050405020304" pitchFamily="18" charset="0"/>
            </a:endParaRPr>
          </a:p>
          <a:p>
            <a:pPr eaLnBrk="1" hangingPunct="1">
              <a:spcBef>
                <a:spcPct val="0"/>
              </a:spcBef>
              <a:buFontTx/>
              <a:buNone/>
            </a:pPr>
            <a:r>
              <a:rPr lang="sk-SK" altLang="en-US" sz="2100" dirty="0">
                <a:latin typeface="Times New Roman" panose="02020603050405020304" pitchFamily="18" charset="0"/>
              </a:rPr>
              <a:t>http://www.youtube.com/watch?v=KXys_mymMKA</a:t>
            </a:r>
          </a:p>
        </p:txBody>
      </p:sp>
    </p:spTree>
    <p:extLst>
      <p:ext uri="{BB962C8B-B14F-4D97-AF65-F5344CB8AC3E}">
        <p14:creationId xmlns:p14="http://schemas.microsoft.com/office/powerpoint/2010/main" val="1007701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zero_G_parabole"/>
          <p:cNvPicPr>
            <a:picLocks noChangeAspect="1" noChangeArrowheads="1"/>
          </p:cNvPicPr>
          <p:nvPr/>
        </p:nvPicPr>
        <p:blipFill>
          <a:blip r:embed="rId2" cstate="print"/>
          <a:srcRect/>
          <a:stretch>
            <a:fillRect/>
          </a:stretch>
        </p:blipFill>
        <p:spPr bwMode="auto">
          <a:xfrm>
            <a:off x="323850" y="1341438"/>
            <a:ext cx="6624638" cy="4394200"/>
          </a:xfrm>
          <a:prstGeom prst="rect">
            <a:avLst/>
          </a:prstGeom>
          <a:noFill/>
          <a:ln w="9525">
            <a:noFill/>
            <a:miter lim="800000"/>
            <a:headEnd/>
            <a:tailEnd/>
          </a:ln>
        </p:spPr>
      </p:pic>
      <p:sp>
        <p:nvSpPr>
          <p:cNvPr id="34819" name="Text Box 7"/>
          <p:cNvSpPr txBox="1">
            <a:spLocks noChangeArrowheads="1"/>
          </p:cNvSpPr>
          <p:nvPr/>
        </p:nvSpPr>
        <p:spPr bwMode="auto">
          <a:xfrm>
            <a:off x="468313" y="260350"/>
            <a:ext cx="8207375" cy="1138773"/>
          </a:xfrm>
          <a:prstGeom prst="rect">
            <a:avLst/>
          </a:prstGeom>
          <a:noFill/>
          <a:ln w="9525">
            <a:noFill/>
            <a:miter lim="800000"/>
            <a:headEnd/>
            <a:tailEnd/>
          </a:ln>
        </p:spPr>
        <p:txBody>
          <a:bodyPr>
            <a:spAutoFit/>
          </a:bodyPr>
          <a:lstStyle/>
          <a:p>
            <a:pPr>
              <a:spcBef>
                <a:spcPct val="50000"/>
              </a:spcBef>
            </a:pPr>
            <a:r>
              <a:rPr lang="en-GB" sz="3200" dirty="0"/>
              <a:t>zero G parable</a:t>
            </a:r>
          </a:p>
          <a:p>
            <a:pPr>
              <a:spcBef>
                <a:spcPct val="50000"/>
              </a:spcBef>
            </a:pPr>
            <a:r>
              <a:rPr lang="en-GB" sz="2400" dirty="0">
                <a:latin typeface="Arial" pitchFamily="34" charset="0"/>
                <a:cs typeface="Arial" pitchFamily="34" charset="0"/>
              </a:rPr>
              <a:t>simulation of weightless stage (in an aircraft)</a:t>
            </a:r>
          </a:p>
        </p:txBody>
      </p:sp>
      <p:pic>
        <p:nvPicPr>
          <p:cNvPr id="34820" name="Picture 7"/>
          <p:cNvPicPr>
            <a:picLocks noChangeAspect="1" noChangeArrowheads="1"/>
          </p:cNvPicPr>
          <p:nvPr/>
        </p:nvPicPr>
        <p:blipFill>
          <a:blip r:embed="rId3" cstate="print"/>
          <a:srcRect/>
          <a:stretch>
            <a:fillRect/>
          </a:stretch>
        </p:blipFill>
        <p:spPr bwMode="auto">
          <a:xfrm>
            <a:off x="6443663" y="1556792"/>
            <a:ext cx="2700337" cy="1357313"/>
          </a:xfrm>
          <a:prstGeom prst="rect">
            <a:avLst/>
          </a:prstGeom>
          <a:noFill/>
          <a:ln w="9525">
            <a:noFill/>
            <a:miter lim="800000"/>
            <a:headEnd/>
            <a:tailEnd/>
          </a:ln>
        </p:spPr>
      </p:pic>
      <p:sp>
        <p:nvSpPr>
          <p:cNvPr id="34821" name="Text Box 7"/>
          <p:cNvSpPr txBox="1">
            <a:spLocks noChangeArrowheads="1"/>
          </p:cNvSpPr>
          <p:nvPr/>
        </p:nvSpPr>
        <p:spPr bwMode="auto">
          <a:xfrm>
            <a:off x="323850" y="5734050"/>
            <a:ext cx="8640763" cy="854075"/>
          </a:xfrm>
          <a:prstGeom prst="rect">
            <a:avLst/>
          </a:prstGeom>
          <a:noFill/>
          <a:ln w="9525">
            <a:noFill/>
            <a:miter lim="800000"/>
            <a:headEnd/>
            <a:tailEnd/>
          </a:ln>
        </p:spPr>
        <p:txBody>
          <a:bodyPr>
            <a:spAutoFit/>
          </a:bodyPr>
          <a:lstStyle/>
          <a:p>
            <a:pPr>
              <a:spcBef>
                <a:spcPct val="50000"/>
              </a:spcBef>
            </a:pPr>
            <a:r>
              <a:rPr lang="en-US" sz="2000" dirty="0"/>
              <a:t>used also for commercial purposes:</a:t>
            </a:r>
            <a:endParaRPr lang="sk-SK" sz="2000" dirty="0"/>
          </a:p>
          <a:p>
            <a:pPr>
              <a:spcBef>
                <a:spcPct val="50000"/>
              </a:spcBef>
            </a:pPr>
            <a:r>
              <a:rPr lang="sk-SK" sz="2000" dirty="0">
                <a:latin typeface="Courier New" pitchFamily="49" charset="0"/>
              </a:rPr>
              <a:t>http://www.gozerog.com</a:t>
            </a:r>
            <a:endParaRPr lang="sk-SK" sz="2000" dirty="0"/>
          </a:p>
        </p:txBody>
      </p:sp>
      <p:pic>
        <p:nvPicPr>
          <p:cNvPr id="6" name="Picture 4" descr="weightless"/>
          <p:cNvPicPr>
            <a:picLocks noChangeAspect="1" noChangeArrowheads="1"/>
          </p:cNvPicPr>
          <p:nvPr/>
        </p:nvPicPr>
        <p:blipFill>
          <a:blip r:embed="rId4" cstate="print"/>
          <a:srcRect/>
          <a:stretch>
            <a:fillRect/>
          </a:stretch>
        </p:blipFill>
        <p:spPr>
          <a:xfrm>
            <a:off x="6660232" y="3068960"/>
            <a:ext cx="2299948" cy="2158827"/>
          </a:xfrm>
          <a:prstGeom prst="rect">
            <a:avLst/>
          </a:prstGeom>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7"/>
          <p:cNvSpPr txBox="1">
            <a:spLocks noChangeArrowheads="1"/>
          </p:cNvSpPr>
          <p:nvPr/>
        </p:nvSpPr>
        <p:spPr bwMode="auto">
          <a:xfrm>
            <a:off x="343118" y="1268760"/>
            <a:ext cx="8621370" cy="492443"/>
          </a:xfrm>
          <a:prstGeom prst="rect">
            <a:avLst/>
          </a:prstGeom>
          <a:noFill/>
          <a:ln w="9525">
            <a:noFill/>
            <a:miter lim="800000"/>
            <a:headEnd/>
            <a:tailEnd/>
          </a:ln>
        </p:spPr>
        <p:txBody>
          <a:bodyPr wrap="square">
            <a:spAutoFit/>
          </a:bodyPr>
          <a:lstStyle/>
          <a:p>
            <a:pPr>
              <a:spcBef>
                <a:spcPct val="50000"/>
              </a:spcBef>
            </a:pPr>
            <a:r>
              <a:rPr lang="en-GB" sz="2600" dirty="0">
                <a:latin typeface="Arial" pitchFamily="34" charset="0"/>
                <a:cs typeface="Arial" pitchFamily="34" charset="0"/>
              </a:rPr>
              <a:t>Weightless stage – and its influence on muscles function</a:t>
            </a:r>
          </a:p>
        </p:txBody>
      </p:sp>
      <p:sp>
        <p:nvSpPr>
          <p:cNvPr id="34821" name="Text Box 7"/>
          <p:cNvSpPr txBox="1">
            <a:spLocks noChangeArrowheads="1"/>
          </p:cNvSpPr>
          <p:nvPr/>
        </p:nvSpPr>
        <p:spPr bwMode="auto">
          <a:xfrm>
            <a:off x="343119" y="2102079"/>
            <a:ext cx="4228882" cy="3785652"/>
          </a:xfrm>
          <a:prstGeom prst="rect">
            <a:avLst/>
          </a:prstGeom>
          <a:noFill/>
          <a:ln w="9525">
            <a:noFill/>
            <a:miter lim="800000"/>
            <a:headEnd/>
            <a:tailEnd/>
          </a:ln>
        </p:spPr>
        <p:txBody>
          <a:bodyPr wrap="square">
            <a:spAutoFit/>
          </a:bodyPr>
          <a:lstStyle/>
          <a:p>
            <a:pPr>
              <a:spcBef>
                <a:spcPct val="50000"/>
              </a:spcBef>
            </a:pPr>
            <a:r>
              <a:rPr lang="en-GB" sz="2400" dirty="0">
                <a:latin typeface="Arial" panose="020B0604020202020204" pitchFamily="34" charset="0"/>
                <a:cs typeface="Arial" panose="020B0604020202020204" pitchFamily="34" charset="0"/>
              </a:rPr>
              <a:t>Muscle cells have unique ways of detecting mechanical stress. Scientists think that the lack of mechanical stress on cells from gravity may decrease tension in the cell membrane and affect the expression of key proteins and genes, ultimately leading to muscle atrophy.</a:t>
            </a:r>
            <a:endParaRPr lang="sk-SK" sz="2400" dirty="0">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324904" y="404664"/>
            <a:ext cx="8457761" cy="523220"/>
          </a:xfrm>
          <a:prstGeom prst="rect">
            <a:avLst/>
          </a:prstGeom>
          <a:noFill/>
          <a:ln w="9525">
            <a:noFill/>
            <a:miter lim="800000"/>
            <a:headEnd/>
            <a:tailEnd/>
          </a:ln>
        </p:spPr>
        <p:txBody>
          <a:bodyPr wrap="square">
            <a:spAutoFit/>
          </a:bodyPr>
          <a:lstStyle/>
          <a:p>
            <a:pPr>
              <a:spcBef>
                <a:spcPct val="50000"/>
              </a:spcBef>
            </a:pPr>
            <a:r>
              <a:rPr lang="en-GB" sz="2800" dirty="0">
                <a:solidFill>
                  <a:srgbClr val="0000CC"/>
                </a:solidFill>
                <a:latin typeface="Arial" pitchFamily="34" charset="0"/>
                <a:cs typeface="Arial" pitchFamily="34" charset="0"/>
              </a:rPr>
              <a:t>Example: gravity and biology</a:t>
            </a:r>
          </a:p>
        </p:txBody>
      </p:sp>
      <p:pic>
        <p:nvPicPr>
          <p:cNvPr id="2" name="Obrázok 1"/>
          <p:cNvPicPr>
            <a:picLocks noChangeAspect="1"/>
          </p:cNvPicPr>
          <p:nvPr/>
        </p:nvPicPr>
        <p:blipFill>
          <a:blip r:embed="rId2"/>
          <a:stretch>
            <a:fillRect/>
          </a:stretch>
        </p:blipFill>
        <p:spPr>
          <a:xfrm>
            <a:off x="4708564" y="2102079"/>
            <a:ext cx="4255924" cy="3949045"/>
          </a:xfrm>
          <a:prstGeom prst="rect">
            <a:avLst/>
          </a:prstGeom>
        </p:spPr>
      </p:pic>
    </p:spTree>
    <p:extLst>
      <p:ext uri="{BB962C8B-B14F-4D97-AF65-F5344CB8AC3E}">
        <p14:creationId xmlns:p14="http://schemas.microsoft.com/office/powerpoint/2010/main" val="2954701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722511"/>
          </a:xfrm>
        </p:spPr>
        <p:txBody>
          <a:bodyPr>
            <a:noAutofit/>
          </a:bodyPr>
          <a:lstStyle/>
          <a:p>
            <a:r>
              <a:rPr lang="sk-SK" sz="3400" dirty="0" err="1"/>
              <a:t>Lecture</a:t>
            </a:r>
            <a:r>
              <a:rPr lang="en-GB" sz="3400" dirty="0"/>
              <a:t> </a:t>
            </a:r>
            <a:r>
              <a:rPr lang="sk-SK" sz="3400" dirty="0"/>
              <a:t>2</a:t>
            </a:r>
            <a:r>
              <a:rPr lang="en-GB" sz="3400" dirty="0"/>
              <a:t>: </a:t>
            </a:r>
            <a:r>
              <a:rPr lang="sk-SK" sz="3400" dirty="0" err="1"/>
              <a:t>Mechanics</a:t>
            </a:r>
            <a:endParaRPr lang="en-GB" sz="3400" dirty="0"/>
          </a:p>
        </p:txBody>
      </p:sp>
      <p:sp>
        <p:nvSpPr>
          <p:cNvPr id="3" name="Podnadpis 2"/>
          <p:cNvSpPr>
            <a:spLocks noGrp="1"/>
          </p:cNvSpPr>
          <p:nvPr>
            <p:ph type="subTitle" idx="1"/>
          </p:nvPr>
        </p:nvSpPr>
        <p:spPr>
          <a:xfrm>
            <a:off x="395536" y="476672"/>
            <a:ext cx="8748464" cy="6165304"/>
          </a:xfrm>
        </p:spPr>
        <p:txBody>
          <a:bodyPr>
            <a:normAutofit/>
          </a:bodyPr>
          <a:lstStyle/>
          <a:p>
            <a:pPr algn="l"/>
            <a:r>
              <a:rPr lang="en-GB" dirty="0">
                <a:solidFill>
                  <a:srgbClr val="0000CC"/>
                </a:solidFill>
                <a:latin typeface="Arial" pitchFamily="34" charset="0"/>
                <a:cs typeface="Arial" pitchFamily="34" charset="0"/>
              </a:rPr>
              <a:t>Content:</a:t>
            </a:r>
          </a:p>
          <a:p>
            <a:pPr algn="l"/>
            <a:endParaRPr lang="en-GB" sz="1000" dirty="0">
              <a:solidFill>
                <a:schemeClr val="tx1"/>
              </a:solidFill>
              <a:latin typeface="Arial" pitchFamily="34" charset="0"/>
              <a:cs typeface="Arial" pitchFamily="34" charset="0"/>
            </a:endParaRPr>
          </a:p>
          <a:p>
            <a:pPr marL="514350" indent="-514350" algn="l">
              <a:buFontTx/>
              <a:buChar char="-"/>
            </a:pPr>
            <a:r>
              <a:rPr lang="en-US" sz="2800" dirty="0">
                <a:solidFill>
                  <a:schemeClr val="bg1">
                    <a:lumMod val="75000"/>
                  </a:schemeClr>
                </a:solidFill>
                <a:latin typeface="Arial" pitchFamily="34" charset="0"/>
                <a:cs typeface="Arial" pitchFamily="34" charset="0"/>
              </a:rPr>
              <a:t>mechanics </a:t>
            </a:r>
            <a:r>
              <a:rPr lang="sk-SK" sz="2800" dirty="0">
                <a:solidFill>
                  <a:schemeClr val="bg1">
                    <a:lumMod val="75000"/>
                  </a:schemeClr>
                </a:solidFill>
                <a:latin typeface="Arial" pitchFamily="34" charset="0"/>
                <a:cs typeface="Arial" pitchFamily="34" charset="0"/>
              </a:rPr>
              <a:t>- </a:t>
            </a:r>
            <a:r>
              <a:rPr lang="en-GB" sz="2800" dirty="0">
                <a:solidFill>
                  <a:schemeClr val="bg1">
                    <a:lumMod val="75000"/>
                  </a:schemeClr>
                </a:solidFill>
                <a:latin typeface="Arial" pitchFamily="34" charset="0"/>
                <a:cs typeface="Arial" pitchFamily="34" charset="0"/>
              </a:rPr>
              <a:t>basic terms and quantities</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velocity and acceleration</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force, moment of force, momentum</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work, power</a:t>
            </a:r>
          </a:p>
          <a:p>
            <a:pPr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Newton’s laws</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err="1">
                <a:solidFill>
                  <a:schemeClr val="bg1">
                    <a:lumMod val="75000"/>
                  </a:schemeClr>
                </a:solidFill>
                <a:latin typeface="Arial" pitchFamily="34" charset="0"/>
                <a:cs typeface="Arial" pitchFamily="34" charset="0"/>
              </a:rPr>
              <a:t>Kepler’s</a:t>
            </a:r>
            <a:r>
              <a:rPr lang="en-GB" sz="2800" dirty="0">
                <a:solidFill>
                  <a:schemeClr val="bg1">
                    <a:lumMod val="75000"/>
                  </a:schemeClr>
                </a:solidFill>
                <a:latin typeface="Arial" pitchFamily="34" charset="0"/>
                <a:cs typeface="Arial" pitchFamily="34" charset="0"/>
              </a:rPr>
              <a:t> laws</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Newton’s gravitational law</a:t>
            </a:r>
          </a:p>
          <a:p>
            <a:pPr marL="514350" indent="-514350" algn="l"/>
            <a:endParaRPr lang="en-GB" sz="500" dirty="0">
              <a:solidFill>
                <a:schemeClr val="bg1">
                  <a:lumMod val="75000"/>
                </a:schemeClr>
              </a:solidFill>
              <a:latin typeface="Arial" pitchFamily="34" charset="0"/>
              <a:cs typeface="Arial" pitchFamily="34" charset="0"/>
            </a:endParaRPr>
          </a:p>
          <a:p>
            <a:pPr marL="514350" indent="-514350" algn="l">
              <a:buFontTx/>
              <a:buChar char="-"/>
            </a:pPr>
            <a:r>
              <a:rPr lang="en-GB" sz="2800" dirty="0">
                <a:solidFill>
                  <a:schemeClr val="bg1">
                    <a:lumMod val="75000"/>
                  </a:schemeClr>
                </a:solidFill>
                <a:latin typeface="Arial" pitchFamily="34" charset="0"/>
                <a:cs typeface="Arial" pitchFamily="34" charset="0"/>
              </a:rPr>
              <a:t>free fall, motion in gravitational field</a:t>
            </a:r>
          </a:p>
          <a:p>
            <a:pPr marL="514350" indent="-514350" algn="l">
              <a:buFontTx/>
              <a:buChar char="-"/>
            </a:pPr>
            <a:r>
              <a:rPr lang="en-GB" sz="2800" dirty="0">
                <a:solidFill>
                  <a:schemeClr val="tx1"/>
                </a:solidFill>
                <a:latin typeface="Arial" pitchFamily="34" charset="0"/>
                <a:cs typeface="Arial" pitchFamily="34" charset="0"/>
              </a:rPr>
              <a:t>mechanical energy</a:t>
            </a:r>
          </a:p>
        </p:txBody>
      </p:sp>
    </p:spTree>
    <p:extLst>
      <p:ext uri="{BB962C8B-B14F-4D97-AF65-F5344CB8AC3E}">
        <p14:creationId xmlns:p14="http://schemas.microsoft.com/office/powerpoint/2010/main" val="794334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6165304"/>
          </a:xfrm>
        </p:spPr>
        <p:txBody>
          <a:bodyPr>
            <a:normAutofit lnSpcReduction="10000"/>
          </a:bodyPr>
          <a:lstStyle/>
          <a:p>
            <a:pPr algn="l"/>
            <a:r>
              <a:rPr lang="en-GB" sz="2800" b="1" dirty="0">
                <a:solidFill>
                  <a:srgbClr val="0000CC"/>
                </a:solidFill>
                <a:latin typeface="Arial" pitchFamily="34" charset="0"/>
                <a:cs typeface="Arial" pitchFamily="34" charset="0"/>
              </a:rPr>
              <a:t>Mechanical energy:</a:t>
            </a:r>
            <a:endParaRPr lang="en-GB" sz="2800" b="1"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It is the energy associated with the motion and position   of an object:</a:t>
            </a:r>
            <a:endParaRPr lang="en-GB" sz="2800" dirty="0">
              <a:solidFill>
                <a:schemeClr val="tx1"/>
              </a:solidFill>
              <a:latin typeface="Arial" pitchFamily="34" charset="0"/>
              <a:cs typeface="Arial" pitchFamily="34" charset="0"/>
            </a:endParaRPr>
          </a:p>
          <a:p>
            <a:pPr algn="l">
              <a:buFontTx/>
              <a:buChar char="-"/>
            </a:pPr>
            <a:r>
              <a:rPr lang="en-GB" sz="2800" dirty="0">
                <a:solidFill>
                  <a:schemeClr val="tx1"/>
                </a:solidFill>
                <a:latin typeface="Arial" pitchFamily="34" charset="0"/>
                <a:cs typeface="Arial" pitchFamily="34" charset="0"/>
              </a:rPr>
              <a:t> </a:t>
            </a:r>
            <a:r>
              <a:rPr lang="en-GB" sz="2800" dirty="0">
                <a:solidFill>
                  <a:srgbClr val="0000CC"/>
                </a:solidFill>
                <a:latin typeface="Arial" pitchFamily="34" charset="0"/>
                <a:cs typeface="Arial" pitchFamily="34" charset="0"/>
              </a:rPr>
              <a:t>kinetic energy </a:t>
            </a:r>
            <a:r>
              <a:rPr lang="en-GB" sz="2800" dirty="0">
                <a:solidFill>
                  <a:schemeClr val="tx1"/>
                </a:solidFill>
                <a:latin typeface="Arial" pitchFamily="34" charset="0"/>
                <a:cs typeface="Arial" pitchFamily="34" charset="0"/>
              </a:rPr>
              <a:t>(</a:t>
            </a:r>
            <a:r>
              <a:rPr lang="en-GB" sz="2800" dirty="0" err="1">
                <a:solidFill>
                  <a:schemeClr val="tx1"/>
                </a:solidFill>
                <a:latin typeface="Arial" pitchFamily="34" charset="0"/>
                <a:cs typeface="Arial" pitchFamily="34" charset="0"/>
              </a:rPr>
              <a:t>E</a:t>
            </a:r>
            <a:r>
              <a:rPr lang="en-GB" sz="2800" baseline="-25000" dirty="0" err="1">
                <a:solidFill>
                  <a:schemeClr val="tx1"/>
                </a:solidFill>
                <a:latin typeface="Arial" pitchFamily="34" charset="0"/>
                <a:cs typeface="Arial" pitchFamily="34" charset="0"/>
              </a:rPr>
              <a:t>k</a:t>
            </a:r>
            <a:r>
              <a:rPr lang="en-GB" sz="2800" dirty="0">
                <a:solidFill>
                  <a:schemeClr val="tx1"/>
                </a:solidFill>
                <a:latin typeface="Arial" pitchFamily="34" charset="0"/>
                <a:cs typeface="Arial" pitchFamily="34" charset="0"/>
              </a:rPr>
              <a:t>)</a:t>
            </a:r>
            <a:r>
              <a:rPr lang="sk-SK" sz="2800" dirty="0">
                <a:solidFill>
                  <a:schemeClr val="tx1"/>
                </a:solidFill>
                <a:latin typeface="Arial" pitchFamily="34" charset="0"/>
                <a:cs typeface="Arial" pitchFamily="34" charset="0"/>
              </a:rPr>
              <a:t>,</a:t>
            </a:r>
            <a:endParaRPr lang="en-GB" sz="2800" dirty="0">
              <a:solidFill>
                <a:schemeClr val="tx1"/>
              </a:solidFill>
              <a:latin typeface="Arial" pitchFamily="34" charset="0"/>
              <a:cs typeface="Arial" pitchFamily="34" charset="0"/>
            </a:endParaRPr>
          </a:p>
          <a:p>
            <a:pPr algn="l">
              <a:buFontTx/>
              <a:buChar char="-"/>
            </a:pPr>
            <a:r>
              <a:rPr lang="en-GB" sz="2800" dirty="0">
                <a:solidFill>
                  <a:schemeClr val="tx1"/>
                </a:solidFill>
                <a:latin typeface="Arial" pitchFamily="34" charset="0"/>
                <a:cs typeface="Arial" pitchFamily="34" charset="0"/>
              </a:rPr>
              <a:t> </a:t>
            </a:r>
            <a:r>
              <a:rPr lang="en-GB" sz="2800" dirty="0">
                <a:solidFill>
                  <a:srgbClr val="0000CC"/>
                </a:solidFill>
                <a:latin typeface="Arial" pitchFamily="34" charset="0"/>
                <a:cs typeface="Arial" pitchFamily="34" charset="0"/>
              </a:rPr>
              <a:t>potential energy </a:t>
            </a:r>
            <a:r>
              <a:rPr lang="en-GB" sz="2800" dirty="0">
                <a:solidFill>
                  <a:schemeClr val="tx1"/>
                </a:solidFill>
                <a:latin typeface="Arial" pitchFamily="34" charset="0"/>
                <a:cs typeface="Arial" pitchFamily="34" charset="0"/>
              </a:rPr>
              <a:t>(E</a:t>
            </a:r>
            <a:r>
              <a:rPr lang="en-GB" sz="2800" baseline="-25000" dirty="0">
                <a:solidFill>
                  <a:schemeClr val="tx1"/>
                </a:solidFill>
                <a:latin typeface="Arial" pitchFamily="34" charset="0"/>
                <a:cs typeface="Arial" pitchFamily="34" charset="0"/>
              </a:rPr>
              <a:t>p</a:t>
            </a:r>
            <a:r>
              <a:rPr lang="en-GB" sz="2800" dirty="0">
                <a:solidFill>
                  <a:schemeClr val="tx1"/>
                </a:solidFill>
                <a:latin typeface="Arial" pitchFamily="34" charset="0"/>
                <a:cs typeface="Arial" pitchFamily="34" charset="0"/>
              </a:rPr>
              <a:t>)</a:t>
            </a:r>
            <a:r>
              <a:rPr lang="sk-SK" sz="2800" dirty="0">
                <a:solidFill>
                  <a:schemeClr val="tx1"/>
                </a:solidFill>
                <a:latin typeface="Arial" pitchFamily="34" charset="0"/>
                <a:cs typeface="Arial" pitchFamily="34" charset="0"/>
              </a:rPr>
              <a:t>.</a:t>
            </a:r>
            <a:endParaRPr lang="en-GB" sz="2800" dirty="0">
              <a:solidFill>
                <a:schemeClr val="tx1"/>
              </a:solidFill>
              <a:latin typeface="Arial" pitchFamily="34" charset="0"/>
              <a:cs typeface="Arial" pitchFamily="34" charset="0"/>
            </a:endParaRPr>
          </a:p>
          <a:p>
            <a:pPr algn="l"/>
            <a:endParaRPr lang="en-GB" sz="5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In so called </a:t>
            </a:r>
            <a:r>
              <a:rPr lang="en-US" sz="2800" u="sng" dirty="0">
                <a:solidFill>
                  <a:schemeClr val="tx1"/>
                </a:solidFill>
                <a:latin typeface="Arial" pitchFamily="34" charset="0"/>
                <a:cs typeface="Arial" pitchFamily="34" charset="0"/>
              </a:rPr>
              <a:t>conservative fields</a:t>
            </a:r>
            <a:r>
              <a:rPr lang="en-US" sz="2800" dirty="0">
                <a:solidFill>
                  <a:schemeClr val="tx1"/>
                </a:solidFill>
                <a:latin typeface="Arial" pitchFamily="34" charset="0"/>
                <a:cs typeface="Arial" pitchFamily="34" charset="0"/>
              </a:rPr>
              <a:t> the sum of potential energy and kinetic energy is constant.</a:t>
            </a:r>
          </a:p>
          <a:p>
            <a:pPr algn="l"/>
            <a:endParaRPr lang="en-GB" sz="11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Additional energies in mechanics:</a:t>
            </a:r>
          </a:p>
          <a:p>
            <a:pPr algn="l">
              <a:buFontTx/>
              <a:buChar char="-"/>
            </a:pPr>
            <a:r>
              <a:rPr lang="en-GB" sz="2800" dirty="0">
                <a:solidFill>
                  <a:schemeClr val="tx1"/>
                </a:solidFill>
                <a:latin typeface="Arial" pitchFamily="34" charset="0"/>
                <a:cs typeface="Arial" pitchFamily="34" charset="0"/>
              </a:rPr>
              <a:t> energy of rotation body</a:t>
            </a:r>
            <a:r>
              <a:rPr lang="sk-SK" sz="2800" dirty="0">
                <a:solidFill>
                  <a:schemeClr val="tx1"/>
                </a:solidFill>
                <a:latin typeface="Arial" pitchFamily="34" charset="0"/>
                <a:cs typeface="Arial" pitchFamily="34" charset="0"/>
              </a:rPr>
              <a:t>,</a:t>
            </a:r>
            <a:endParaRPr lang="en-GB" sz="2800" dirty="0">
              <a:solidFill>
                <a:schemeClr val="tx1"/>
              </a:solidFill>
              <a:latin typeface="Arial" pitchFamily="34" charset="0"/>
              <a:cs typeface="Arial" pitchFamily="34" charset="0"/>
            </a:endParaRPr>
          </a:p>
          <a:p>
            <a:pPr algn="l">
              <a:buFontTx/>
              <a:buChar char="-"/>
            </a:pPr>
            <a:r>
              <a:rPr lang="en-GB" sz="2800" dirty="0">
                <a:solidFill>
                  <a:schemeClr val="tx1"/>
                </a:solidFill>
                <a:latin typeface="Arial" pitchFamily="34" charset="0"/>
                <a:cs typeface="Arial" pitchFamily="34" charset="0"/>
              </a:rPr>
              <a:t> elastic energy</a:t>
            </a:r>
            <a:r>
              <a:rPr lang="sk-SK" sz="2800" dirty="0">
                <a:solidFill>
                  <a:schemeClr val="tx1"/>
                </a:solidFill>
                <a:latin typeface="Arial" pitchFamily="34" charset="0"/>
                <a:cs typeface="Arial" pitchFamily="34" charset="0"/>
              </a:rPr>
              <a:t>.</a:t>
            </a:r>
            <a:endParaRPr lang="en-GB" sz="2800" dirty="0">
              <a:solidFill>
                <a:schemeClr val="tx1"/>
              </a:solidFill>
              <a:latin typeface="Arial" pitchFamily="34" charset="0"/>
              <a:cs typeface="Arial" pitchFamily="34" charset="0"/>
            </a:endParaRPr>
          </a:p>
          <a:p>
            <a:pPr algn="l"/>
            <a:endParaRPr lang="en-GB" sz="10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Unit of energy is identical with the unit of mechanical</a:t>
            </a:r>
          </a:p>
          <a:p>
            <a:pPr algn="l"/>
            <a:r>
              <a:rPr lang="en-GB" sz="2800" dirty="0">
                <a:solidFill>
                  <a:schemeClr val="tx1"/>
                </a:solidFill>
                <a:latin typeface="Arial" pitchFamily="34" charset="0"/>
                <a:cs typeface="Arial" pitchFamily="34" charset="0"/>
              </a:rPr>
              <a:t>work (joule) [J].</a:t>
            </a:r>
          </a:p>
        </p:txBody>
      </p:sp>
      <p:sp>
        <p:nvSpPr>
          <p:cNvPr id="5" name="Nadpis 1"/>
          <p:cNvSpPr>
            <a:spLocks noGrp="1"/>
          </p:cNvSpPr>
          <p:nvPr>
            <p:ph type="ctrTitle"/>
          </p:nvPr>
        </p:nvSpPr>
        <p:spPr>
          <a:xfrm>
            <a:off x="0" y="1"/>
            <a:ext cx="9144000" cy="620688"/>
          </a:xfrm>
        </p:spPr>
        <p:txBody>
          <a:bodyPr>
            <a:noAutofit/>
          </a:bodyPr>
          <a:lstStyle/>
          <a:p>
            <a:r>
              <a:rPr lang="en-GB" sz="3600" dirty="0"/>
              <a:t>back to basic terms and quantities</a:t>
            </a:r>
          </a:p>
        </p:txBody>
      </p:sp>
    </p:spTree>
    <p:extLst>
      <p:ext uri="{BB962C8B-B14F-4D97-AF65-F5344CB8AC3E}">
        <p14:creationId xmlns:p14="http://schemas.microsoft.com/office/powerpoint/2010/main" val="455462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6165304"/>
          </a:xfrm>
        </p:spPr>
        <p:txBody>
          <a:bodyPr>
            <a:normAutofit/>
          </a:bodyPr>
          <a:lstStyle/>
          <a:p>
            <a:pPr algn="l"/>
            <a:r>
              <a:rPr lang="en-GB" sz="2800" b="1" dirty="0">
                <a:solidFill>
                  <a:srgbClr val="0000CC"/>
                </a:solidFill>
                <a:latin typeface="Arial" pitchFamily="34" charset="0"/>
                <a:cs typeface="Arial" pitchFamily="34" charset="0"/>
              </a:rPr>
              <a:t>Mechanical energy:</a:t>
            </a:r>
            <a:endParaRPr lang="en-GB" sz="2800" b="1" dirty="0">
              <a:solidFill>
                <a:schemeClr val="tx1"/>
              </a:solidFill>
              <a:latin typeface="Arial" pitchFamily="34" charset="0"/>
              <a:cs typeface="Arial" pitchFamily="34" charset="0"/>
            </a:endParaRPr>
          </a:p>
          <a:p>
            <a:pPr algn="l"/>
            <a:r>
              <a:rPr lang="en-GB" sz="2800" dirty="0">
                <a:solidFill>
                  <a:srgbClr val="0000CC"/>
                </a:solidFill>
                <a:latin typeface="Arial" pitchFamily="34" charset="0"/>
                <a:cs typeface="Arial" pitchFamily="34" charset="0"/>
              </a:rPr>
              <a:t>kinetic energy </a:t>
            </a:r>
            <a:r>
              <a:rPr lang="en-GB" sz="2800" dirty="0">
                <a:solidFill>
                  <a:schemeClr val="tx1"/>
                </a:solidFill>
                <a:latin typeface="Arial" pitchFamily="34" charset="0"/>
                <a:cs typeface="Arial" pitchFamily="34" charset="0"/>
              </a:rPr>
              <a:t>(</a:t>
            </a:r>
            <a:r>
              <a:rPr lang="en-GB" sz="2800" dirty="0" err="1">
                <a:solidFill>
                  <a:schemeClr val="tx1"/>
                </a:solidFill>
                <a:latin typeface="Arial" pitchFamily="34" charset="0"/>
                <a:cs typeface="Arial" pitchFamily="34" charset="0"/>
              </a:rPr>
              <a:t>E</a:t>
            </a:r>
            <a:r>
              <a:rPr lang="en-GB" sz="2800" baseline="-25000" dirty="0" err="1">
                <a:solidFill>
                  <a:schemeClr val="tx1"/>
                </a:solidFill>
                <a:latin typeface="Arial" pitchFamily="34" charset="0"/>
                <a:cs typeface="Arial" pitchFamily="34" charset="0"/>
              </a:rPr>
              <a:t>k</a:t>
            </a:r>
            <a:r>
              <a:rPr lang="en-GB" sz="2800" dirty="0">
                <a:solidFill>
                  <a:schemeClr val="tx1"/>
                </a:solidFill>
                <a:latin typeface="Arial" pitchFamily="34" charset="0"/>
                <a:cs typeface="Arial" pitchFamily="34" charset="0"/>
              </a:rPr>
              <a:t>) - </a:t>
            </a:r>
            <a:r>
              <a:rPr lang="en-US" sz="2800" dirty="0">
                <a:solidFill>
                  <a:schemeClr val="tx1"/>
                </a:solidFill>
                <a:latin typeface="Arial" pitchFamily="34" charset="0"/>
                <a:cs typeface="Arial" pitchFamily="34" charset="0"/>
              </a:rPr>
              <a:t>the energy that it possesses due to its motion.</a:t>
            </a: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where m is the mass [kg] and</a:t>
            </a:r>
          </a:p>
          <a:p>
            <a:pPr algn="l"/>
            <a:r>
              <a:rPr lang="en-US" sz="2800" dirty="0">
                <a:solidFill>
                  <a:schemeClr val="tx1"/>
                </a:solidFill>
                <a:latin typeface="Arial" pitchFamily="34" charset="0"/>
                <a:cs typeface="Arial" pitchFamily="34" charset="0"/>
              </a:rPr>
              <a:t>v the velocity [m</a:t>
            </a:r>
            <a:r>
              <a:rPr lang="en-US" sz="2800" dirty="0">
                <a:solidFill>
                  <a:schemeClr val="tx1"/>
                </a:solidFill>
                <a:latin typeface="Arial" pitchFamily="34" charset="0"/>
                <a:cs typeface="Arial" pitchFamily="34" charset="0"/>
                <a:sym typeface="Symbol"/>
              </a:rPr>
              <a:t>s</a:t>
            </a:r>
            <a:r>
              <a:rPr lang="en-US" sz="2800" baseline="30000" dirty="0">
                <a:solidFill>
                  <a:schemeClr val="tx1"/>
                </a:solidFill>
                <a:latin typeface="Arial" pitchFamily="34" charset="0"/>
                <a:cs typeface="Arial" pitchFamily="34" charset="0"/>
                <a:sym typeface="Symbol"/>
              </a:rPr>
              <a:t>-1</a:t>
            </a:r>
            <a:r>
              <a:rPr lang="en-US" sz="2800" dirty="0">
                <a:solidFill>
                  <a:schemeClr val="tx1"/>
                </a:solidFill>
                <a:latin typeface="Arial" pitchFamily="34" charset="0"/>
                <a:cs typeface="Arial" pitchFamily="34" charset="0"/>
              </a:rPr>
              <a:t>].</a:t>
            </a:r>
          </a:p>
          <a:p>
            <a:pPr algn="l"/>
            <a:endParaRPr lang="en-US" sz="10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This is valid in classical mechanics. </a:t>
            </a:r>
          </a:p>
          <a:p>
            <a:pPr algn="l"/>
            <a:r>
              <a:rPr lang="en-US" sz="2800" dirty="0">
                <a:solidFill>
                  <a:schemeClr val="tx1"/>
                </a:solidFill>
                <a:latin typeface="Arial" pitchFamily="34" charset="0"/>
                <a:cs typeface="Arial" pitchFamily="34" charset="0"/>
              </a:rPr>
              <a:t>In relativistic mechanics, this is a good approximation only when v is much less than the speed of light.</a:t>
            </a:r>
          </a:p>
          <a:p>
            <a:pPr algn="l"/>
            <a:endParaRPr lang="en-US" sz="2800" dirty="0">
              <a:solidFill>
                <a:schemeClr val="tx1"/>
              </a:solidFill>
              <a:latin typeface="Arial" pitchFamily="34" charset="0"/>
              <a:cs typeface="Arial" pitchFamily="34" charset="0"/>
            </a:endParaRPr>
          </a:p>
          <a:p>
            <a:pPr algn="l"/>
            <a:endParaRPr lang="en-GB" sz="2800" dirty="0">
              <a:solidFill>
                <a:schemeClr val="tx1"/>
              </a:solidFill>
              <a:latin typeface="Arial" pitchFamily="34" charset="0"/>
              <a:cs typeface="Arial" pitchFamily="34" charset="0"/>
            </a:endParaRP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135170" name="Object 12"/>
          <p:cNvGraphicFramePr>
            <a:graphicFrameLocks noChangeAspect="1"/>
          </p:cNvGraphicFramePr>
          <p:nvPr/>
        </p:nvGraphicFramePr>
        <p:xfrm>
          <a:off x="374551" y="2132856"/>
          <a:ext cx="1878012" cy="984250"/>
        </p:xfrm>
        <a:graphic>
          <a:graphicData uri="http://schemas.openxmlformats.org/presentationml/2006/ole">
            <mc:AlternateContent xmlns:mc="http://schemas.openxmlformats.org/markup-compatibility/2006">
              <mc:Choice xmlns:v="urn:schemas-microsoft-com:vml" Requires="v">
                <p:oleObj spid="_x0000_s20494" name="Rovnica" r:id="rId3" imgW="749160" imgH="393480" progId="Equation.3">
                  <p:embed/>
                </p:oleObj>
              </mc:Choice>
              <mc:Fallback>
                <p:oleObj name="Rovnica" r:id="rId3" imgW="749160" imgH="393480" progId="Equation.3">
                  <p:embed/>
                  <p:pic>
                    <p:nvPicPr>
                      <p:cNvPr id="13517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51" y="2132856"/>
                        <a:ext cx="1878012"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5171" name="Picture 3"/>
          <p:cNvPicPr>
            <a:picLocks noChangeAspect="1" noChangeArrowheads="1"/>
          </p:cNvPicPr>
          <p:nvPr/>
        </p:nvPicPr>
        <p:blipFill>
          <a:blip r:embed="rId5" cstate="print"/>
          <a:srcRect/>
          <a:stretch>
            <a:fillRect/>
          </a:stretch>
        </p:blipFill>
        <p:spPr bwMode="auto">
          <a:xfrm>
            <a:off x="6156176" y="1772815"/>
            <a:ext cx="2613273" cy="2601861"/>
          </a:xfrm>
          <a:prstGeom prst="rect">
            <a:avLst/>
          </a:prstGeom>
          <a:noFill/>
          <a:ln w="9525">
            <a:noFill/>
            <a:miter lim="800000"/>
            <a:headEnd/>
            <a:tailEnd/>
          </a:ln>
        </p:spPr>
      </p:pic>
    </p:spTree>
    <p:extLst>
      <p:ext uri="{BB962C8B-B14F-4D97-AF65-F5344CB8AC3E}">
        <p14:creationId xmlns:p14="http://schemas.microsoft.com/office/powerpoint/2010/main" val="39331291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79512" y="0"/>
            <a:ext cx="8715436" cy="432048"/>
          </a:xfrm>
        </p:spPr>
        <p:txBody>
          <a:bodyPr>
            <a:normAutofit fontScale="92500" lnSpcReduction="20000"/>
          </a:bodyPr>
          <a:lstStyle/>
          <a:p>
            <a:pPr algn="l"/>
            <a:r>
              <a:rPr lang="en-GB" sz="2800" b="1" dirty="0">
                <a:solidFill>
                  <a:srgbClr val="0000CC"/>
                </a:solidFill>
                <a:latin typeface="Arial" pitchFamily="34" charset="0"/>
                <a:cs typeface="Arial" pitchFamily="34" charset="0"/>
              </a:rPr>
              <a:t>kinetic energy - derivation:</a:t>
            </a:r>
            <a:endParaRPr lang="en-GB" sz="2800" b="1" dirty="0">
              <a:solidFill>
                <a:schemeClr val="tx1"/>
              </a:solidFill>
              <a:latin typeface="Arial" pitchFamily="34" charset="0"/>
              <a:cs typeface="Arial" pitchFamily="34" charset="0"/>
            </a:endParaRPr>
          </a:p>
        </p:txBody>
      </p:sp>
      <p:pic>
        <p:nvPicPr>
          <p:cNvPr id="7" name="Picture 4"/>
          <p:cNvPicPr>
            <a:picLocks noChangeAspect="1" noChangeArrowheads="1"/>
          </p:cNvPicPr>
          <p:nvPr/>
        </p:nvPicPr>
        <p:blipFill>
          <a:blip r:embed="rId2" cstate="print"/>
          <a:srcRect/>
          <a:stretch>
            <a:fillRect/>
          </a:stretch>
        </p:blipFill>
        <p:spPr bwMode="auto">
          <a:xfrm>
            <a:off x="3635375" y="476250"/>
            <a:ext cx="1873250" cy="538163"/>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3059113" y="1052513"/>
            <a:ext cx="2416175" cy="360362"/>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2916238" y="1484313"/>
            <a:ext cx="2592387" cy="595312"/>
          </a:xfrm>
          <a:prstGeom prst="rect">
            <a:avLst/>
          </a:prstGeom>
          <a:noFill/>
          <a:ln w="9525">
            <a:noFill/>
            <a:miter lim="800000"/>
            <a:headEnd/>
            <a:tailEnd/>
          </a:ln>
        </p:spPr>
      </p:pic>
      <p:pic>
        <p:nvPicPr>
          <p:cNvPr id="10" name="Picture 7"/>
          <p:cNvPicPr>
            <a:picLocks noChangeAspect="1" noChangeArrowheads="1"/>
          </p:cNvPicPr>
          <p:nvPr/>
        </p:nvPicPr>
        <p:blipFill>
          <a:blip r:embed="rId5" cstate="print"/>
          <a:srcRect/>
          <a:stretch>
            <a:fillRect/>
          </a:stretch>
        </p:blipFill>
        <p:spPr bwMode="auto">
          <a:xfrm>
            <a:off x="3419475" y="2133600"/>
            <a:ext cx="1277938" cy="287338"/>
          </a:xfrm>
          <a:prstGeom prst="rect">
            <a:avLst/>
          </a:prstGeom>
          <a:noFill/>
          <a:ln w="9525">
            <a:noFill/>
            <a:miter lim="800000"/>
            <a:headEnd/>
            <a:tailEnd/>
          </a:ln>
        </p:spPr>
      </p:pic>
      <p:sp>
        <p:nvSpPr>
          <p:cNvPr id="11" name="BlokTextu 17"/>
          <p:cNvSpPr txBox="1">
            <a:spLocks noChangeArrowheads="1"/>
          </p:cNvSpPr>
          <p:nvPr/>
        </p:nvSpPr>
        <p:spPr bwMode="auto">
          <a:xfrm>
            <a:off x="2268538" y="1052513"/>
            <a:ext cx="514821" cy="369332"/>
          </a:xfrm>
          <a:prstGeom prst="rect">
            <a:avLst/>
          </a:prstGeom>
          <a:noFill/>
          <a:ln w="9525">
            <a:noFill/>
            <a:miter lim="800000"/>
            <a:headEnd/>
            <a:tailEnd/>
          </a:ln>
        </p:spPr>
        <p:txBody>
          <a:bodyPr wrap="none">
            <a:spAutoFit/>
          </a:bodyPr>
          <a:lstStyle/>
          <a:p>
            <a:r>
              <a:rPr lang="sk-SK" dirty="0" err="1"/>
              <a:t>for</a:t>
            </a:r>
            <a:r>
              <a:rPr lang="sk-SK" dirty="0"/>
              <a:t>:</a:t>
            </a:r>
          </a:p>
        </p:txBody>
      </p:sp>
      <p:sp>
        <p:nvSpPr>
          <p:cNvPr id="12" name="BlokTextu 18"/>
          <p:cNvSpPr txBox="1">
            <a:spLocks noChangeArrowheads="1"/>
          </p:cNvSpPr>
          <p:nvPr/>
        </p:nvSpPr>
        <p:spPr bwMode="auto">
          <a:xfrm>
            <a:off x="2465388" y="2060575"/>
            <a:ext cx="601447" cy="369332"/>
          </a:xfrm>
          <a:prstGeom prst="rect">
            <a:avLst/>
          </a:prstGeom>
          <a:noFill/>
          <a:ln w="9525">
            <a:noFill/>
            <a:miter lim="800000"/>
            <a:headEnd/>
            <a:tailEnd/>
          </a:ln>
        </p:spPr>
        <p:txBody>
          <a:bodyPr wrap="none">
            <a:spAutoFit/>
          </a:bodyPr>
          <a:lstStyle/>
          <a:p>
            <a:r>
              <a:rPr lang="sk-SK" dirty="0"/>
              <a:t>and:</a:t>
            </a:r>
          </a:p>
        </p:txBody>
      </p:sp>
      <p:sp>
        <p:nvSpPr>
          <p:cNvPr id="13" name="BlokTextu 19"/>
          <p:cNvSpPr txBox="1">
            <a:spLocks noChangeArrowheads="1"/>
          </p:cNvSpPr>
          <p:nvPr/>
        </p:nvSpPr>
        <p:spPr bwMode="auto">
          <a:xfrm>
            <a:off x="6714926" y="254094"/>
            <a:ext cx="1097434" cy="400110"/>
          </a:xfrm>
          <a:prstGeom prst="rect">
            <a:avLst/>
          </a:prstGeom>
          <a:noFill/>
          <a:ln w="9525">
            <a:noFill/>
            <a:miter lim="800000"/>
            <a:headEnd/>
            <a:tailEnd/>
          </a:ln>
        </p:spPr>
        <p:txBody>
          <a:bodyPr wrap="square">
            <a:spAutoFit/>
          </a:bodyPr>
          <a:lstStyle/>
          <a:p>
            <a:r>
              <a:rPr lang="sk-SK" sz="2000" dirty="0"/>
              <a:t>v</a:t>
            </a:r>
            <a:r>
              <a:rPr lang="en-US" sz="2000" dirty="0" err="1"/>
              <a:t>elocity</a:t>
            </a:r>
            <a:r>
              <a:rPr lang="sk-SK" sz="2000" dirty="0"/>
              <a:t>:</a:t>
            </a:r>
          </a:p>
        </p:txBody>
      </p:sp>
      <p:sp>
        <p:nvSpPr>
          <p:cNvPr id="14" name="BlokTextu 20"/>
          <p:cNvSpPr txBox="1">
            <a:spLocks noChangeArrowheads="1"/>
          </p:cNvSpPr>
          <p:nvPr/>
        </p:nvSpPr>
        <p:spPr bwMode="auto">
          <a:xfrm>
            <a:off x="1979711" y="2636838"/>
            <a:ext cx="1175745" cy="400110"/>
          </a:xfrm>
          <a:prstGeom prst="rect">
            <a:avLst/>
          </a:prstGeom>
          <a:noFill/>
          <a:ln w="9525">
            <a:noFill/>
            <a:miter lim="800000"/>
            <a:headEnd/>
            <a:tailEnd/>
          </a:ln>
        </p:spPr>
        <p:txBody>
          <a:bodyPr wrap="square">
            <a:spAutoFit/>
          </a:bodyPr>
          <a:lstStyle/>
          <a:p>
            <a:r>
              <a:rPr lang="sk-SK" sz="2000" dirty="0" err="1"/>
              <a:t>is</a:t>
            </a:r>
            <a:r>
              <a:rPr lang="sk-SK" sz="2000" dirty="0"/>
              <a:t> </a:t>
            </a:r>
            <a:r>
              <a:rPr lang="sk-SK" sz="2000" dirty="0" err="1"/>
              <a:t>valid</a:t>
            </a:r>
            <a:r>
              <a:rPr lang="sk-SK" sz="2000" dirty="0"/>
              <a:t>:</a:t>
            </a:r>
          </a:p>
        </p:txBody>
      </p:sp>
      <p:pic>
        <p:nvPicPr>
          <p:cNvPr id="15" name="Picture 8"/>
          <p:cNvPicPr>
            <a:picLocks noChangeAspect="1" noChangeArrowheads="1"/>
          </p:cNvPicPr>
          <p:nvPr/>
        </p:nvPicPr>
        <p:blipFill>
          <a:blip r:embed="rId6" cstate="print"/>
          <a:srcRect/>
          <a:stretch>
            <a:fillRect/>
          </a:stretch>
        </p:blipFill>
        <p:spPr bwMode="auto">
          <a:xfrm>
            <a:off x="3059113" y="2565400"/>
            <a:ext cx="2300287" cy="636588"/>
          </a:xfrm>
          <a:prstGeom prst="rect">
            <a:avLst/>
          </a:prstGeom>
          <a:noFill/>
          <a:ln w="9525">
            <a:noFill/>
            <a:miter lim="800000"/>
            <a:headEnd/>
            <a:tailEnd/>
          </a:ln>
        </p:spPr>
      </p:pic>
      <p:sp>
        <p:nvSpPr>
          <p:cNvPr id="25" name="BlokTextu 31"/>
          <p:cNvSpPr txBox="1">
            <a:spLocks noChangeArrowheads="1"/>
          </p:cNvSpPr>
          <p:nvPr/>
        </p:nvSpPr>
        <p:spPr bwMode="auto">
          <a:xfrm>
            <a:off x="250825" y="549275"/>
            <a:ext cx="3434402" cy="400110"/>
          </a:xfrm>
          <a:prstGeom prst="rect">
            <a:avLst/>
          </a:prstGeom>
          <a:noFill/>
          <a:ln w="9525">
            <a:noFill/>
            <a:miter lim="800000"/>
            <a:headEnd/>
            <a:tailEnd/>
          </a:ln>
        </p:spPr>
        <p:txBody>
          <a:bodyPr wrap="none">
            <a:spAutoFit/>
          </a:bodyPr>
          <a:lstStyle/>
          <a:p>
            <a:r>
              <a:rPr lang="en-GB" sz="2000" dirty="0"/>
              <a:t>Energy is connected with work:</a:t>
            </a:r>
          </a:p>
        </p:txBody>
      </p:sp>
      <p:pic>
        <p:nvPicPr>
          <p:cNvPr id="5" name="Picture 4">
            <a:extLst>
              <a:ext uri="{FF2B5EF4-FFF2-40B4-BE49-F238E27FC236}">
                <a16:creationId xmlns:a16="http://schemas.microsoft.com/office/drawing/2014/main" id="{B6539024-6F78-439D-A9E9-2FBC81C6C26B}"/>
              </a:ext>
            </a:extLst>
          </p:cNvPr>
          <p:cNvPicPr>
            <a:picLocks noChangeAspect="1"/>
          </p:cNvPicPr>
          <p:nvPr/>
        </p:nvPicPr>
        <p:blipFill>
          <a:blip r:embed="rId7"/>
          <a:stretch>
            <a:fillRect/>
          </a:stretch>
        </p:blipFill>
        <p:spPr>
          <a:xfrm>
            <a:off x="7812360" y="115611"/>
            <a:ext cx="1097434" cy="803276"/>
          </a:xfrm>
          <a:prstGeom prst="rect">
            <a:avLst/>
          </a:prstGeom>
        </p:spPr>
      </p:pic>
      <p:sp>
        <p:nvSpPr>
          <p:cNvPr id="26" name="BlokTextu 19">
            <a:extLst>
              <a:ext uri="{FF2B5EF4-FFF2-40B4-BE49-F238E27FC236}">
                <a16:creationId xmlns:a16="http://schemas.microsoft.com/office/drawing/2014/main" id="{0E2E4EA4-6BA5-45EB-83DD-AA3E5260F3DD}"/>
              </a:ext>
            </a:extLst>
          </p:cNvPr>
          <p:cNvSpPr txBox="1">
            <a:spLocks noChangeArrowheads="1"/>
          </p:cNvSpPr>
          <p:nvPr/>
        </p:nvSpPr>
        <p:spPr bwMode="auto">
          <a:xfrm>
            <a:off x="6343069" y="1212820"/>
            <a:ext cx="1553357" cy="400110"/>
          </a:xfrm>
          <a:prstGeom prst="rect">
            <a:avLst/>
          </a:prstGeom>
          <a:noFill/>
          <a:ln w="9525">
            <a:noFill/>
            <a:miter lim="800000"/>
            <a:headEnd/>
            <a:tailEnd/>
          </a:ln>
        </p:spPr>
        <p:txBody>
          <a:bodyPr wrap="square">
            <a:spAutoFit/>
          </a:bodyPr>
          <a:lstStyle/>
          <a:p>
            <a:r>
              <a:rPr lang="en-US" sz="2000" dirty="0"/>
              <a:t>acceleration</a:t>
            </a:r>
            <a:r>
              <a:rPr lang="sk-SK" sz="2000" dirty="0"/>
              <a:t>:</a:t>
            </a:r>
          </a:p>
        </p:txBody>
      </p:sp>
      <p:pic>
        <p:nvPicPr>
          <p:cNvPr id="27" name="Picture 26">
            <a:extLst>
              <a:ext uri="{FF2B5EF4-FFF2-40B4-BE49-F238E27FC236}">
                <a16:creationId xmlns:a16="http://schemas.microsoft.com/office/drawing/2014/main" id="{CE84C126-1DD8-4FAB-9B15-81DE50341193}"/>
              </a:ext>
            </a:extLst>
          </p:cNvPr>
          <p:cNvPicPr>
            <a:picLocks noChangeAspect="1"/>
          </p:cNvPicPr>
          <p:nvPr/>
        </p:nvPicPr>
        <p:blipFill>
          <a:blip r:embed="rId8"/>
          <a:stretch>
            <a:fillRect/>
          </a:stretch>
        </p:blipFill>
        <p:spPr>
          <a:xfrm>
            <a:off x="7781541" y="1052513"/>
            <a:ext cx="1195988" cy="885031"/>
          </a:xfrm>
          <a:prstGeom prst="rect">
            <a:avLst/>
          </a:prstGeom>
        </p:spPr>
      </p:pic>
    </p:spTree>
    <p:extLst>
      <p:ext uri="{BB962C8B-B14F-4D97-AF65-F5344CB8AC3E}">
        <p14:creationId xmlns:p14="http://schemas.microsoft.com/office/powerpoint/2010/main" val="2171959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79512" y="0"/>
            <a:ext cx="8715436" cy="432048"/>
          </a:xfrm>
        </p:spPr>
        <p:txBody>
          <a:bodyPr>
            <a:normAutofit fontScale="92500" lnSpcReduction="20000"/>
          </a:bodyPr>
          <a:lstStyle/>
          <a:p>
            <a:pPr algn="l"/>
            <a:r>
              <a:rPr lang="en-GB" sz="2800" b="1" dirty="0">
                <a:solidFill>
                  <a:srgbClr val="0000CC"/>
                </a:solidFill>
                <a:latin typeface="Arial" pitchFamily="34" charset="0"/>
                <a:cs typeface="Arial" pitchFamily="34" charset="0"/>
              </a:rPr>
              <a:t>kinetic energy - derivation:</a:t>
            </a:r>
            <a:endParaRPr lang="en-GB" sz="2800" b="1" dirty="0">
              <a:solidFill>
                <a:schemeClr val="tx1"/>
              </a:solidFill>
              <a:latin typeface="Arial" pitchFamily="34" charset="0"/>
              <a:cs typeface="Arial" pitchFamily="34" charset="0"/>
            </a:endParaRPr>
          </a:p>
        </p:txBody>
      </p:sp>
      <p:pic>
        <p:nvPicPr>
          <p:cNvPr id="7" name="Picture 4"/>
          <p:cNvPicPr>
            <a:picLocks noChangeAspect="1" noChangeArrowheads="1"/>
          </p:cNvPicPr>
          <p:nvPr/>
        </p:nvPicPr>
        <p:blipFill>
          <a:blip r:embed="rId3" cstate="print"/>
          <a:srcRect/>
          <a:stretch>
            <a:fillRect/>
          </a:stretch>
        </p:blipFill>
        <p:spPr bwMode="auto">
          <a:xfrm>
            <a:off x="3635375" y="476250"/>
            <a:ext cx="1873250" cy="53816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3059113" y="1052513"/>
            <a:ext cx="2416175" cy="360362"/>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2916238" y="1484313"/>
            <a:ext cx="2592387" cy="595312"/>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3419475" y="2133600"/>
            <a:ext cx="1277938" cy="287338"/>
          </a:xfrm>
          <a:prstGeom prst="rect">
            <a:avLst/>
          </a:prstGeom>
          <a:noFill/>
          <a:ln w="9525">
            <a:noFill/>
            <a:miter lim="800000"/>
            <a:headEnd/>
            <a:tailEnd/>
          </a:ln>
        </p:spPr>
      </p:pic>
      <p:sp>
        <p:nvSpPr>
          <p:cNvPr id="11" name="BlokTextu 17"/>
          <p:cNvSpPr txBox="1">
            <a:spLocks noChangeArrowheads="1"/>
          </p:cNvSpPr>
          <p:nvPr/>
        </p:nvSpPr>
        <p:spPr bwMode="auto">
          <a:xfrm>
            <a:off x="2268538" y="1052513"/>
            <a:ext cx="514821" cy="369332"/>
          </a:xfrm>
          <a:prstGeom prst="rect">
            <a:avLst/>
          </a:prstGeom>
          <a:noFill/>
          <a:ln w="9525">
            <a:noFill/>
            <a:miter lim="800000"/>
            <a:headEnd/>
            <a:tailEnd/>
          </a:ln>
        </p:spPr>
        <p:txBody>
          <a:bodyPr wrap="none">
            <a:spAutoFit/>
          </a:bodyPr>
          <a:lstStyle/>
          <a:p>
            <a:r>
              <a:rPr lang="sk-SK" dirty="0" err="1"/>
              <a:t>for</a:t>
            </a:r>
            <a:r>
              <a:rPr lang="sk-SK" dirty="0"/>
              <a:t>:</a:t>
            </a:r>
          </a:p>
        </p:txBody>
      </p:sp>
      <p:sp>
        <p:nvSpPr>
          <p:cNvPr id="12" name="BlokTextu 18"/>
          <p:cNvSpPr txBox="1">
            <a:spLocks noChangeArrowheads="1"/>
          </p:cNvSpPr>
          <p:nvPr/>
        </p:nvSpPr>
        <p:spPr bwMode="auto">
          <a:xfrm>
            <a:off x="2465388" y="2060575"/>
            <a:ext cx="601447" cy="369332"/>
          </a:xfrm>
          <a:prstGeom prst="rect">
            <a:avLst/>
          </a:prstGeom>
          <a:noFill/>
          <a:ln w="9525">
            <a:noFill/>
            <a:miter lim="800000"/>
            <a:headEnd/>
            <a:tailEnd/>
          </a:ln>
        </p:spPr>
        <p:txBody>
          <a:bodyPr wrap="none">
            <a:spAutoFit/>
          </a:bodyPr>
          <a:lstStyle/>
          <a:p>
            <a:r>
              <a:rPr lang="sk-SK" dirty="0"/>
              <a:t>and:</a:t>
            </a:r>
          </a:p>
        </p:txBody>
      </p:sp>
      <p:sp>
        <p:nvSpPr>
          <p:cNvPr id="13" name="BlokTextu 19"/>
          <p:cNvSpPr txBox="1">
            <a:spLocks noChangeArrowheads="1"/>
          </p:cNvSpPr>
          <p:nvPr/>
        </p:nvSpPr>
        <p:spPr bwMode="auto">
          <a:xfrm>
            <a:off x="1907705" y="1557338"/>
            <a:ext cx="1097434" cy="400050"/>
          </a:xfrm>
          <a:prstGeom prst="rect">
            <a:avLst/>
          </a:prstGeom>
          <a:noFill/>
          <a:ln w="9525">
            <a:noFill/>
            <a:miter lim="800000"/>
            <a:headEnd/>
            <a:tailEnd/>
          </a:ln>
        </p:spPr>
        <p:txBody>
          <a:bodyPr wrap="square">
            <a:spAutoFit/>
          </a:bodyPr>
          <a:lstStyle/>
          <a:p>
            <a:r>
              <a:rPr lang="sk-SK" sz="2000" dirty="0" err="1"/>
              <a:t>is</a:t>
            </a:r>
            <a:r>
              <a:rPr lang="sk-SK" sz="2000" dirty="0"/>
              <a:t> </a:t>
            </a:r>
            <a:r>
              <a:rPr lang="sk-SK" sz="2000" dirty="0" err="1"/>
              <a:t>valid</a:t>
            </a:r>
            <a:r>
              <a:rPr lang="sk-SK" sz="2000" dirty="0"/>
              <a:t>:</a:t>
            </a:r>
          </a:p>
        </p:txBody>
      </p:sp>
      <p:sp>
        <p:nvSpPr>
          <p:cNvPr id="14" name="BlokTextu 20"/>
          <p:cNvSpPr txBox="1">
            <a:spLocks noChangeArrowheads="1"/>
          </p:cNvSpPr>
          <p:nvPr/>
        </p:nvSpPr>
        <p:spPr bwMode="auto">
          <a:xfrm>
            <a:off x="1979711" y="2636838"/>
            <a:ext cx="1175745" cy="400110"/>
          </a:xfrm>
          <a:prstGeom prst="rect">
            <a:avLst/>
          </a:prstGeom>
          <a:noFill/>
          <a:ln w="9525">
            <a:noFill/>
            <a:miter lim="800000"/>
            <a:headEnd/>
            <a:tailEnd/>
          </a:ln>
        </p:spPr>
        <p:txBody>
          <a:bodyPr wrap="square">
            <a:spAutoFit/>
          </a:bodyPr>
          <a:lstStyle/>
          <a:p>
            <a:r>
              <a:rPr lang="sk-SK" sz="2000" dirty="0" err="1"/>
              <a:t>is</a:t>
            </a:r>
            <a:r>
              <a:rPr lang="sk-SK" sz="2000" dirty="0"/>
              <a:t> </a:t>
            </a:r>
            <a:r>
              <a:rPr lang="sk-SK" sz="2000" dirty="0" err="1"/>
              <a:t>valid</a:t>
            </a:r>
            <a:r>
              <a:rPr lang="sk-SK" sz="2000" dirty="0"/>
              <a:t>:</a:t>
            </a:r>
          </a:p>
        </p:txBody>
      </p:sp>
      <p:pic>
        <p:nvPicPr>
          <p:cNvPr id="15" name="Picture 8"/>
          <p:cNvPicPr>
            <a:picLocks noChangeAspect="1" noChangeArrowheads="1"/>
          </p:cNvPicPr>
          <p:nvPr/>
        </p:nvPicPr>
        <p:blipFill>
          <a:blip r:embed="rId7" cstate="print"/>
          <a:srcRect/>
          <a:stretch>
            <a:fillRect/>
          </a:stretch>
        </p:blipFill>
        <p:spPr bwMode="auto">
          <a:xfrm>
            <a:off x="3059113" y="2565400"/>
            <a:ext cx="2300287" cy="636588"/>
          </a:xfrm>
          <a:prstGeom prst="rect">
            <a:avLst/>
          </a:prstGeom>
          <a:noFill/>
          <a:ln w="9525">
            <a:noFill/>
            <a:miter lim="800000"/>
            <a:headEnd/>
            <a:tailEnd/>
          </a:ln>
        </p:spPr>
      </p:pic>
      <p:sp>
        <p:nvSpPr>
          <p:cNvPr id="16" name="BlokTextu 22"/>
          <p:cNvSpPr txBox="1">
            <a:spLocks noChangeArrowheads="1"/>
          </p:cNvSpPr>
          <p:nvPr/>
        </p:nvSpPr>
        <p:spPr bwMode="auto">
          <a:xfrm>
            <a:off x="323850" y="3284538"/>
            <a:ext cx="4213333" cy="400110"/>
          </a:xfrm>
          <a:prstGeom prst="rect">
            <a:avLst/>
          </a:prstGeom>
          <a:noFill/>
          <a:ln w="9525">
            <a:noFill/>
            <a:miter lim="800000"/>
            <a:headEnd/>
            <a:tailEnd/>
          </a:ln>
        </p:spPr>
        <p:txBody>
          <a:bodyPr wrap="none">
            <a:spAutoFit/>
          </a:bodyPr>
          <a:lstStyle/>
          <a:p>
            <a:r>
              <a:rPr lang="en-GB" sz="2000" dirty="0"/>
              <a:t>But where we got the ½  in the result?:</a:t>
            </a:r>
          </a:p>
        </p:txBody>
      </p:sp>
      <p:pic>
        <p:nvPicPr>
          <p:cNvPr id="17" name="Picture 9"/>
          <p:cNvPicPr>
            <a:picLocks noChangeAspect="1" noChangeArrowheads="1"/>
          </p:cNvPicPr>
          <p:nvPr/>
        </p:nvPicPr>
        <p:blipFill>
          <a:blip r:embed="rId8" cstate="print"/>
          <a:srcRect/>
          <a:stretch>
            <a:fillRect/>
          </a:stretch>
        </p:blipFill>
        <p:spPr bwMode="auto">
          <a:xfrm>
            <a:off x="323850" y="3789363"/>
            <a:ext cx="5876925" cy="396875"/>
          </a:xfrm>
          <a:prstGeom prst="rect">
            <a:avLst/>
          </a:prstGeom>
          <a:noFill/>
          <a:ln w="9525">
            <a:noFill/>
            <a:miter lim="800000"/>
            <a:headEnd/>
            <a:tailEnd/>
          </a:ln>
        </p:spPr>
      </p:pic>
      <p:sp>
        <p:nvSpPr>
          <p:cNvPr id="18" name="Ovál 17"/>
          <p:cNvSpPr/>
          <p:nvPr/>
        </p:nvSpPr>
        <p:spPr>
          <a:xfrm>
            <a:off x="4500563" y="2565400"/>
            <a:ext cx="792162" cy="5762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pic>
        <p:nvPicPr>
          <p:cNvPr id="19" name="Picture 10"/>
          <p:cNvPicPr>
            <a:picLocks noChangeAspect="1" noChangeArrowheads="1"/>
          </p:cNvPicPr>
          <p:nvPr/>
        </p:nvPicPr>
        <p:blipFill>
          <a:blip r:embed="rId9" cstate="print"/>
          <a:srcRect/>
          <a:stretch>
            <a:fillRect/>
          </a:stretch>
        </p:blipFill>
        <p:spPr bwMode="auto">
          <a:xfrm>
            <a:off x="7192963" y="3644900"/>
            <a:ext cx="1951037" cy="720725"/>
          </a:xfrm>
          <a:prstGeom prst="rect">
            <a:avLst/>
          </a:prstGeom>
          <a:noFill/>
          <a:ln w="9525">
            <a:noFill/>
            <a:miter lim="800000"/>
            <a:headEnd/>
            <a:tailEnd/>
          </a:ln>
        </p:spPr>
      </p:pic>
      <p:sp>
        <p:nvSpPr>
          <p:cNvPr id="20" name="BlokTextu 26"/>
          <p:cNvSpPr txBox="1">
            <a:spLocks noChangeArrowheads="1"/>
          </p:cNvSpPr>
          <p:nvPr/>
        </p:nvSpPr>
        <p:spPr bwMode="auto">
          <a:xfrm>
            <a:off x="6372225" y="3644900"/>
            <a:ext cx="792163" cy="646113"/>
          </a:xfrm>
          <a:prstGeom prst="rect">
            <a:avLst/>
          </a:prstGeom>
          <a:noFill/>
          <a:ln w="9525">
            <a:noFill/>
            <a:miter lim="800000"/>
            <a:headEnd/>
            <a:tailEnd/>
          </a:ln>
        </p:spPr>
        <p:txBody>
          <a:bodyPr>
            <a:spAutoFit/>
          </a:bodyPr>
          <a:lstStyle/>
          <a:p>
            <a:r>
              <a:rPr lang="sk-SK" sz="3600">
                <a:solidFill>
                  <a:srgbClr val="0000FF"/>
                </a:solidFill>
                <a:sym typeface="Symbol" pitchFamily="18" charset="2"/>
              </a:rPr>
              <a:t></a:t>
            </a:r>
            <a:endParaRPr lang="sk-SK" sz="3600">
              <a:solidFill>
                <a:srgbClr val="0000FF"/>
              </a:solidFill>
            </a:endParaRPr>
          </a:p>
        </p:txBody>
      </p:sp>
      <p:pic>
        <p:nvPicPr>
          <p:cNvPr id="21" name="Picture 11"/>
          <p:cNvPicPr>
            <a:picLocks noChangeAspect="1" noChangeArrowheads="1"/>
          </p:cNvPicPr>
          <p:nvPr/>
        </p:nvPicPr>
        <p:blipFill>
          <a:blip r:embed="rId10" cstate="print"/>
          <a:srcRect/>
          <a:stretch>
            <a:fillRect/>
          </a:stretch>
        </p:blipFill>
        <p:spPr bwMode="auto">
          <a:xfrm>
            <a:off x="1907705" y="5700341"/>
            <a:ext cx="3983037" cy="936625"/>
          </a:xfrm>
          <a:prstGeom prst="rect">
            <a:avLst/>
          </a:prstGeom>
          <a:noFill/>
          <a:ln w="9525">
            <a:noFill/>
            <a:miter lim="800000"/>
            <a:headEnd/>
            <a:tailEnd/>
          </a:ln>
        </p:spPr>
      </p:pic>
      <p:sp>
        <p:nvSpPr>
          <p:cNvPr id="22" name="Obdĺžnik 21"/>
          <p:cNvSpPr/>
          <p:nvPr/>
        </p:nvSpPr>
        <p:spPr>
          <a:xfrm>
            <a:off x="1907705" y="5628903"/>
            <a:ext cx="4032250" cy="1008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23" name="BlokTextu 29"/>
          <p:cNvSpPr txBox="1">
            <a:spLocks noChangeArrowheads="1"/>
          </p:cNvSpPr>
          <p:nvPr/>
        </p:nvSpPr>
        <p:spPr bwMode="auto">
          <a:xfrm>
            <a:off x="467544" y="5157192"/>
            <a:ext cx="2263055" cy="461665"/>
          </a:xfrm>
          <a:prstGeom prst="rect">
            <a:avLst/>
          </a:prstGeom>
          <a:noFill/>
          <a:ln w="9525">
            <a:noFill/>
            <a:miter lim="800000"/>
            <a:headEnd/>
            <a:tailEnd/>
          </a:ln>
        </p:spPr>
        <p:txBody>
          <a:bodyPr wrap="none">
            <a:spAutoFit/>
          </a:bodyPr>
          <a:lstStyle/>
          <a:p>
            <a:r>
              <a:rPr lang="en-GB" sz="2400" dirty="0"/>
              <a:t>Final expression:</a:t>
            </a:r>
          </a:p>
        </p:txBody>
      </p:sp>
      <p:sp>
        <p:nvSpPr>
          <p:cNvPr id="24" name="BlokTextu 30"/>
          <p:cNvSpPr txBox="1">
            <a:spLocks noChangeArrowheads="1"/>
          </p:cNvSpPr>
          <p:nvPr/>
        </p:nvSpPr>
        <p:spPr bwMode="auto">
          <a:xfrm>
            <a:off x="395536" y="4365104"/>
            <a:ext cx="7120924" cy="707886"/>
          </a:xfrm>
          <a:prstGeom prst="rect">
            <a:avLst/>
          </a:prstGeom>
          <a:noFill/>
          <a:ln w="9525">
            <a:noFill/>
            <a:miter lim="800000"/>
            <a:headEnd/>
            <a:tailEnd/>
          </a:ln>
        </p:spPr>
        <p:txBody>
          <a:bodyPr wrap="none">
            <a:spAutoFit/>
          </a:bodyPr>
          <a:lstStyle/>
          <a:p>
            <a:r>
              <a:rPr lang="en-GB" sz="2000" dirty="0"/>
              <a:t>We have ignored the term (</a:t>
            </a:r>
            <a:r>
              <a:rPr lang="en-GB" sz="2000" dirty="0">
                <a:sym typeface="Symbol"/>
              </a:rPr>
              <a:t>v</a:t>
            </a:r>
            <a:r>
              <a:rPr lang="en-GB" sz="2000" dirty="0"/>
              <a:t>)</a:t>
            </a:r>
            <a:r>
              <a:rPr lang="en-GB" sz="2000" baseline="30000" dirty="0"/>
              <a:t>2</a:t>
            </a:r>
            <a:r>
              <a:rPr lang="en-GB" sz="2000" dirty="0"/>
              <a:t> , because it is a very small number</a:t>
            </a:r>
          </a:p>
          <a:p>
            <a:r>
              <a:rPr lang="en-GB" sz="2000" dirty="0"/>
              <a:t>(e.g. 0.01</a:t>
            </a:r>
            <a:r>
              <a:rPr lang="en-GB" sz="2000" baseline="30000" dirty="0"/>
              <a:t>2</a:t>
            </a:r>
            <a:r>
              <a:rPr lang="en-GB" sz="2000" dirty="0"/>
              <a:t> = 0.0001).</a:t>
            </a:r>
          </a:p>
        </p:txBody>
      </p:sp>
      <p:sp>
        <p:nvSpPr>
          <p:cNvPr id="25" name="BlokTextu 31"/>
          <p:cNvSpPr txBox="1">
            <a:spLocks noChangeArrowheads="1"/>
          </p:cNvSpPr>
          <p:nvPr/>
        </p:nvSpPr>
        <p:spPr bwMode="auto">
          <a:xfrm>
            <a:off x="250825" y="549275"/>
            <a:ext cx="3434402" cy="400110"/>
          </a:xfrm>
          <a:prstGeom prst="rect">
            <a:avLst/>
          </a:prstGeom>
          <a:noFill/>
          <a:ln w="9525">
            <a:noFill/>
            <a:miter lim="800000"/>
            <a:headEnd/>
            <a:tailEnd/>
          </a:ln>
        </p:spPr>
        <p:txBody>
          <a:bodyPr wrap="none">
            <a:spAutoFit/>
          </a:bodyPr>
          <a:lstStyle/>
          <a:p>
            <a:r>
              <a:rPr lang="en-GB" sz="2000" dirty="0"/>
              <a:t>Energy is connected with work:</a:t>
            </a:r>
          </a:p>
        </p:txBody>
      </p:sp>
      <p:cxnSp>
        <p:nvCxnSpPr>
          <p:cNvPr id="4" name="Rovná spojovacia šípka 3"/>
          <p:cNvCxnSpPr/>
          <p:nvPr/>
        </p:nvCxnSpPr>
        <p:spPr>
          <a:xfrm flipH="1" flipV="1">
            <a:off x="5359400" y="3036948"/>
            <a:ext cx="1948904" cy="6477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12">
            <a:extLst>
              <a:ext uri="{FF2B5EF4-FFF2-40B4-BE49-F238E27FC236}">
                <a16:creationId xmlns:a16="http://schemas.microsoft.com/office/drawing/2014/main" id="{D26D275E-EAFD-497F-ADA8-402FBDB39300}"/>
              </a:ext>
            </a:extLst>
          </p:cNvPr>
          <p:cNvGraphicFramePr>
            <a:graphicFrameLocks noChangeAspect="1"/>
          </p:cNvGraphicFramePr>
          <p:nvPr/>
        </p:nvGraphicFramePr>
        <p:xfrm>
          <a:off x="6946596" y="5628903"/>
          <a:ext cx="1878012" cy="984250"/>
        </p:xfrm>
        <a:graphic>
          <a:graphicData uri="http://schemas.openxmlformats.org/presentationml/2006/ole">
            <mc:AlternateContent xmlns:mc="http://schemas.openxmlformats.org/markup-compatibility/2006">
              <mc:Choice xmlns:v="urn:schemas-microsoft-com:vml" Requires="v">
                <p:oleObj spid="_x0000_s21518" name="Rovnica" r:id="rId11" imgW="749160" imgH="393480" progId="Equation.3">
                  <p:embed/>
                </p:oleObj>
              </mc:Choice>
              <mc:Fallback>
                <p:oleObj name="Rovnica" r:id="rId11" imgW="749160" imgH="393480" progId="Equation.3">
                  <p:embed/>
                  <p:pic>
                    <p:nvPicPr>
                      <p:cNvPr id="26" name="Object 12">
                        <a:extLst>
                          <a:ext uri="{FF2B5EF4-FFF2-40B4-BE49-F238E27FC236}">
                            <a16:creationId xmlns:a16="http://schemas.microsoft.com/office/drawing/2014/main" id="{D26D275E-EAFD-497F-ADA8-402FBDB393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6596" y="5628903"/>
                        <a:ext cx="1878012"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Obdĺžnik 21">
            <a:extLst>
              <a:ext uri="{FF2B5EF4-FFF2-40B4-BE49-F238E27FC236}">
                <a16:creationId xmlns:a16="http://schemas.microsoft.com/office/drawing/2014/main" id="{D9FED16A-5EF9-4F71-B9F4-683A7026F252}"/>
              </a:ext>
            </a:extLst>
          </p:cNvPr>
          <p:cNvSpPr/>
          <p:nvPr/>
        </p:nvSpPr>
        <p:spPr>
          <a:xfrm>
            <a:off x="6876256" y="5618857"/>
            <a:ext cx="2018692" cy="1008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p>
        </p:txBody>
      </p:sp>
      <p:sp>
        <p:nvSpPr>
          <p:cNvPr id="28" name="BlokTextu 20">
            <a:extLst>
              <a:ext uri="{FF2B5EF4-FFF2-40B4-BE49-F238E27FC236}">
                <a16:creationId xmlns:a16="http://schemas.microsoft.com/office/drawing/2014/main" id="{05373952-E7D9-4893-A356-9EB948379669}"/>
              </a:ext>
            </a:extLst>
          </p:cNvPr>
          <p:cNvSpPr txBox="1">
            <a:spLocks noChangeArrowheads="1"/>
          </p:cNvSpPr>
          <p:nvPr/>
        </p:nvSpPr>
        <p:spPr bwMode="auto">
          <a:xfrm>
            <a:off x="7115750" y="5153471"/>
            <a:ext cx="1539704" cy="461665"/>
          </a:xfrm>
          <a:prstGeom prst="rect">
            <a:avLst/>
          </a:prstGeom>
          <a:noFill/>
          <a:ln w="9525">
            <a:noFill/>
            <a:miter lim="800000"/>
            <a:headEnd/>
            <a:tailEnd/>
          </a:ln>
        </p:spPr>
        <p:txBody>
          <a:bodyPr wrap="square">
            <a:spAutoFit/>
          </a:bodyPr>
          <a:lstStyle/>
          <a:p>
            <a:r>
              <a:rPr lang="en-US" sz="2400" dirty="0"/>
              <a:t>Generally:</a:t>
            </a:r>
            <a:endParaRPr lang="sk-SK" sz="2400" dirty="0"/>
          </a:p>
        </p:txBody>
      </p:sp>
    </p:spTree>
    <p:extLst>
      <p:ext uri="{BB962C8B-B14F-4D97-AF65-F5344CB8AC3E}">
        <p14:creationId xmlns:p14="http://schemas.microsoft.com/office/powerpoint/2010/main" val="247194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The Renaissance</a:t>
            </a:r>
          </a:p>
        </p:txBody>
      </p:sp>
      <p:sp>
        <p:nvSpPr>
          <p:cNvPr id="184323" name="Text Box 3"/>
          <p:cNvSpPr txBox="1">
            <a:spLocks noChangeArrowheads="1"/>
          </p:cNvSpPr>
          <p:nvPr/>
        </p:nvSpPr>
        <p:spPr bwMode="auto">
          <a:xfrm>
            <a:off x="755576" y="1484784"/>
            <a:ext cx="5867400" cy="1190625"/>
          </a:xfrm>
          <a:prstGeom prst="rect">
            <a:avLst/>
          </a:prstGeom>
          <a:noFill/>
          <a:ln w="9525">
            <a:noFill/>
            <a:miter lim="800000"/>
            <a:headEnd/>
            <a:tailEnd/>
          </a:ln>
          <a:effectLst/>
        </p:spPr>
        <p:txBody>
          <a:bodyPr>
            <a:spAutoFit/>
          </a:bodyPr>
          <a:lstStyle/>
          <a:p>
            <a:pPr eaLnBrk="0" hangingPunct="0">
              <a:spcBef>
                <a:spcPct val="50000"/>
              </a:spcBef>
            </a:pPr>
            <a:r>
              <a:rPr lang="en-US" b="1" i="1">
                <a:latin typeface="Verdana" pitchFamily="34" charset="0"/>
              </a:rPr>
              <a:t>Galileo Galilei</a:t>
            </a:r>
            <a:r>
              <a:rPr lang="en-US">
                <a:latin typeface="Verdana" pitchFamily="34" charset="0"/>
              </a:rPr>
              <a:t> (1564 -1642) was one of the first to use the scientific method of observation and experimentation.  He laid the groundwork for modern science.</a:t>
            </a:r>
          </a:p>
        </p:txBody>
      </p:sp>
      <p:grpSp>
        <p:nvGrpSpPr>
          <p:cNvPr id="2" name="Group 4"/>
          <p:cNvGrpSpPr>
            <a:grpSpLocks/>
          </p:cNvGrpSpPr>
          <p:nvPr/>
        </p:nvGrpSpPr>
        <p:grpSpPr bwMode="auto">
          <a:xfrm>
            <a:off x="831776" y="3084984"/>
            <a:ext cx="1752600" cy="685800"/>
            <a:chOff x="720" y="1872"/>
            <a:chExt cx="1680" cy="672"/>
          </a:xfrm>
        </p:grpSpPr>
        <p:sp>
          <p:nvSpPr>
            <p:cNvPr id="184325" name="Oval 5"/>
            <p:cNvSpPr>
              <a:spLocks noChangeArrowheads="1"/>
            </p:cNvSpPr>
            <p:nvPr/>
          </p:nvSpPr>
          <p:spPr bwMode="auto">
            <a:xfrm>
              <a:off x="720" y="1872"/>
              <a:ext cx="1680" cy="672"/>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sk-SK" sz="2400">
                <a:latin typeface="Times New Roman" pitchFamily="18" charset="0"/>
              </a:endParaRPr>
            </a:p>
          </p:txBody>
        </p:sp>
        <p:sp>
          <p:nvSpPr>
            <p:cNvPr id="184326" name="WordArt 6"/>
            <p:cNvSpPr>
              <a:spLocks noChangeArrowheads="1" noChangeShapeType="1" noTextEdit="1"/>
            </p:cNvSpPr>
            <p:nvPr/>
          </p:nvSpPr>
          <p:spPr bwMode="auto">
            <a:xfrm>
              <a:off x="912" y="2064"/>
              <a:ext cx="1277" cy="258"/>
            </a:xfrm>
            <a:prstGeom prst="rect">
              <a:avLst/>
            </a:prstGeom>
          </p:spPr>
          <p:txBody>
            <a:bodyPr wrap="none" fromWordArt="1">
              <a:prstTxWarp prst="textPlain">
                <a:avLst>
                  <a:gd name="adj" fmla="val 50000"/>
                </a:avLst>
              </a:prstTxWarp>
            </a:bodyPr>
            <a:lstStyle/>
            <a:p>
              <a:pPr algn="ctr"/>
              <a:r>
                <a:rPr lang="sk-SK" sz="3600" i="1" kern="10" dirty="0" err="1">
                  <a:ln w="9525">
                    <a:solidFill>
                      <a:srgbClr val="000000"/>
                    </a:solidFill>
                    <a:round/>
                    <a:headEnd/>
                    <a:tailEnd/>
                  </a:ln>
                  <a:solidFill>
                    <a:srgbClr val="FFFFFF"/>
                  </a:solidFill>
                  <a:effectLst>
                    <a:outerShdw dist="35921" dir="2700000" algn="ctr" rotWithShape="0">
                      <a:srgbClr val="808080"/>
                    </a:outerShdw>
                  </a:effectLst>
                  <a:latin typeface="Arial Black"/>
                </a:rPr>
                <a:t>Observe</a:t>
              </a:r>
              <a:endParaRPr lang="sk-SK" sz="3600" i="1"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grpSp>
      <p:grpSp>
        <p:nvGrpSpPr>
          <p:cNvPr id="3" name="Group 7"/>
          <p:cNvGrpSpPr>
            <a:grpSpLocks/>
          </p:cNvGrpSpPr>
          <p:nvPr/>
        </p:nvGrpSpPr>
        <p:grpSpPr bwMode="auto">
          <a:xfrm>
            <a:off x="4565576" y="3084984"/>
            <a:ext cx="1752600" cy="628650"/>
            <a:chOff x="3120" y="1884"/>
            <a:chExt cx="1824" cy="672"/>
          </a:xfrm>
        </p:grpSpPr>
        <p:sp>
          <p:nvSpPr>
            <p:cNvPr id="184328" name="Oval 8"/>
            <p:cNvSpPr>
              <a:spLocks noChangeArrowheads="1"/>
            </p:cNvSpPr>
            <p:nvPr/>
          </p:nvSpPr>
          <p:spPr bwMode="auto">
            <a:xfrm>
              <a:off x="3120" y="1884"/>
              <a:ext cx="1824" cy="672"/>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sk-SK" sz="2400">
                <a:latin typeface="Times New Roman" pitchFamily="18" charset="0"/>
              </a:endParaRPr>
            </a:p>
          </p:txBody>
        </p:sp>
        <p:sp>
          <p:nvSpPr>
            <p:cNvPr id="184329" name="WordArt 9"/>
            <p:cNvSpPr>
              <a:spLocks noChangeArrowheads="1" noChangeShapeType="1" noTextEdit="1"/>
            </p:cNvSpPr>
            <p:nvPr/>
          </p:nvSpPr>
          <p:spPr bwMode="auto">
            <a:xfrm>
              <a:off x="3456" y="2064"/>
              <a:ext cx="1216" cy="252"/>
            </a:xfrm>
            <a:prstGeom prst="rect">
              <a:avLst/>
            </a:prstGeom>
          </p:spPr>
          <p:txBody>
            <a:bodyPr wrap="none" fromWordArt="1">
              <a:prstTxWarp prst="textPlain">
                <a:avLst>
                  <a:gd name="adj" fmla="val 50000"/>
                </a:avLst>
              </a:prstTxWarp>
            </a:bodyPr>
            <a:lstStyle/>
            <a:p>
              <a:pPr algn="ctr"/>
              <a:r>
                <a:rPr lang="sk-SK" sz="3600" i="1" kern="10">
                  <a:ln w="9525">
                    <a:solidFill>
                      <a:srgbClr val="000000"/>
                    </a:solidFill>
                    <a:round/>
                    <a:headEnd/>
                    <a:tailEnd/>
                  </a:ln>
                  <a:solidFill>
                    <a:srgbClr val="FFFFFF"/>
                  </a:solidFill>
                  <a:effectLst>
                    <a:outerShdw dist="35921" dir="2700000" algn="ctr" rotWithShape="0">
                      <a:srgbClr val="808080"/>
                    </a:outerShdw>
                  </a:effectLst>
                  <a:latin typeface="Arial Black"/>
                </a:rPr>
                <a:t>Abstract</a:t>
              </a:r>
            </a:p>
          </p:txBody>
        </p:sp>
      </p:grpSp>
      <p:grpSp>
        <p:nvGrpSpPr>
          <p:cNvPr id="4" name="Group 10"/>
          <p:cNvGrpSpPr>
            <a:grpSpLocks/>
          </p:cNvGrpSpPr>
          <p:nvPr/>
        </p:nvGrpSpPr>
        <p:grpSpPr bwMode="auto">
          <a:xfrm>
            <a:off x="526976" y="4380384"/>
            <a:ext cx="2057400" cy="609600"/>
            <a:chOff x="384" y="2832"/>
            <a:chExt cx="1968" cy="624"/>
          </a:xfrm>
        </p:grpSpPr>
        <p:sp>
          <p:nvSpPr>
            <p:cNvPr id="184331" name="Oval 11"/>
            <p:cNvSpPr>
              <a:spLocks noChangeArrowheads="1"/>
            </p:cNvSpPr>
            <p:nvPr/>
          </p:nvSpPr>
          <p:spPr bwMode="auto">
            <a:xfrm>
              <a:off x="384" y="2832"/>
              <a:ext cx="1968" cy="624"/>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sk-SK" sz="2400">
                <a:latin typeface="Times New Roman" pitchFamily="18" charset="0"/>
              </a:endParaRPr>
            </a:p>
          </p:txBody>
        </p:sp>
        <p:sp>
          <p:nvSpPr>
            <p:cNvPr id="184332" name="WordArt 12"/>
            <p:cNvSpPr>
              <a:spLocks noChangeArrowheads="1" noChangeShapeType="1" noTextEdit="1"/>
            </p:cNvSpPr>
            <p:nvPr/>
          </p:nvSpPr>
          <p:spPr bwMode="auto">
            <a:xfrm>
              <a:off x="672" y="2976"/>
              <a:ext cx="1455" cy="320"/>
            </a:xfrm>
            <a:prstGeom prst="rect">
              <a:avLst/>
            </a:prstGeom>
          </p:spPr>
          <p:txBody>
            <a:bodyPr wrap="none" fromWordArt="1">
              <a:prstTxWarp prst="textPlain">
                <a:avLst>
                  <a:gd name="adj" fmla="val 50000"/>
                </a:avLst>
              </a:prstTxWarp>
            </a:bodyPr>
            <a:lstStyle/>
            <a:p>
              <a:pPr algn="ctr"/>
              <a:r>
                <a:rPr lang="sk-SK" sz="3600" i="1" kern="10" dirty="0" err="1">
                  <a:ln w="9525">
                    <a:solidFill>
                      <a:srgbClr val="000000"/>
                    </a:solidFill>
                    <a:round/>
                    <a:headEnd/>
                    <a:tailEnd/>
                  </a:ln>
                  <a:solidFill>
                    <a:srgbClr val="FFFFFF"/>
                  </a:solidFill>
                  <a:effectLst>
                    <a:outerShdw dist="35921" dir="2700000" algn="ctr" rotWithShape="0">
                      <a:srgbClr val="808080"/>
                    </a:outerShdw>
                  </a:effectLst>
                  <a:latin typeface="Arial Black"/>
                </a:rPr>
                <a:t>Hypothesis</a:t>
              </a:r>
              <a:endParaRPr lang="sk-SK" sz="3600" i="1"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grpSp>
      <p:grpSp>
        <p:nvGrpSpPr>
          <p:cNvPr id="5" name="Group 13"/>
          <p:cNvGrpSpPr>
            <a:grpSpLocks/>
          </p:cNvGrpSpPr>
          <p:nvPr/>
        </p:nvGrpSpPr>
        <p:grpSpPr bwMode="auto">
          <a:xfrm>
            <a:off x="4641776" y="4304184"/>
            <a:ext cx="1981200" cy="609600"/>
            <a:chOff x="3360" y="2832"/>
            <a:chExt cx="1824" cy="576"/>
          </a:xfrm>
        </p:grpSpPr>
        <p:sp>
          <p:nvSpPr>
            <p:cNvPr id="184334" name="Oval 14"/>
            <p:cNvSpPr>
              <a:spLocks noChangeArrowheads="1"/>
            </p:cNvSpPr>
            <p:nvPr/>
          </p:nvSpPr>
          <p:spPr bwMode="auto">
            <a:xfrm>
              <a:off x="3360" y="2832"/>
              <a:ext cx="1824" cy="576"/>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sk-SK" sz="2400">
                <a:latin typeface="Times New Roman" pitchFamily="18" charset="0"/>
              </a:endParaRPr>
            </a:p>
          </p:txBody>
        </p:sp>
        <p:sp>
          <p:nvSpPr>
            <p:cNvPr id="184335" name="WordArt 15"/>
            <p:cNvSpPr>
              <a:spLocks noChangeArrowheads="1" noChangeShapeType="1" noTextEdit="1"/>
            </p:cNvSpPr>
            <p:nvPr/>
          </p:nvSpPr>
          <p:spPr bwMode="auto">
            <a:xfrm>
              <a:off x="3600" y="2976"/>
              <a:ext cx="1344" cy="294"/>
            </a:xfrm>
            <a:prstGeom prst="rect">
              <a:avLst/>
            </a:prstGeom>
          </p:spPr>
          <p:txBody>
            <a:bodyPr wrap="none" fromWordArt="1">
              <a:prstTxWarp prst="textPlain">
                <a:avLst>
                  <a:gd name="adj" fmla="val 50000"/>
                </a:avLst>
              </a:prstTxWarp>
            </a:bodyPr>
            <a:lstStyle/>
            <a:p>
              <a:pPr algn="ctr"/>
              <a:r>
                <a:rPr lang="sk-SK" sz="3600" i="1" kern="10" dirty="0" err="1">
                  <a:ln w="9525">
                    <a:solidFill>
                      <a:srgbClr val="000000"/>
                    </a:solidFill>
                    <a:round/>
                    <a:headEnd/>
                    <a:tailEnd/>
                  </a:ln>
                  <a:solidFill>
                    <a:srgbClr val="FFFFFF"/>
                  </a:solidFill>
                  <a:effectLst>
                    <a:outerShdw dist="35921" dir="2700000" algn="ctr" rotWithShape="0">
                      <a:srgbClr val="808080"/>
                    </a:outerShdw>
                  </a:effectLst>
                  <a:latin typeface="Arial Black"/>
                </a:rPr>
                <a:t>Prediction</a:t>
              </a:r>
              <a:endParaRPr lang="sk-SK" sz="3600" i="1"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grpSp>
      <p:grpSp>
        <p:nvGrpSpPr>
          <p:cNvPr id="6" name="Group 16"/>
          <p:cNvGrpSpPr>
            <a:grpSpLocks/>
          </p:cNvGrpSpPr>
          <p:nvPr/>
        </p:nvGrpSpPr>
        <p:grpSpPr bwMode="auto">
          <a:xfrm>
            <a:off x="2127176" y="5370984"/>
            <a:ext cx="2743200" cy="685800"/>
            <a:chOff x="1344" y="3696"/>
            <a:chExt cx="1728" cy="432"/>
          </a:xfrm>
        </p:grpSpPr>
        <p:sp>
          <p:nvSpPr>
            <p:cNvPr id="184337" name="Oval 17"/>
            <p:cNvSpPr>
              <a:spLocks noChangeArrowheads="1"/>
            </p:cNvSpPr>
            <p:nvPr/>
          </p:nvSpPr>
          <p:spPr bwMode="auto">
            <a:xfrm>
              <a:off x="1344" y="3696"/>
              <a:ext cx="1728" cy="432"/>
            </a:xfrm>
            <a:prstGeom prst="ellipse">
              <a:avLst/>
            </a:prstGeom>
            <a:solidFill>
              <a:schemeClr val="accent1"/>
            </a:solidFill>
            <a:ln w="9525">
              <a:solidFill>
                <a:schemeClr val="tx1"/>
              </a:solidFill>
              <a:round/>
              <a:headEnd/>
              <a:tailEnd/>
            </a:ln>
            <a:effectLst/>
          </p:spPr>
          <p:txBody>
            <a:bodyPr wrap="none" anchor="ctr"/>
            <a:lstStyle/>
            <a:p>
              <a:pPr algn="ctr" eaLnBrk="0" hangingPunct="0"/>
              <a:endParaRPr lang="sk-SK" sz="2400">
                <a:latin typeface="Times New Roman" pitchFamily="18" charset="0"/>
              </a:endParaRPr>
            </a:p>
          </p:txBody>
        </p:sp>
        <p:sp>
          <p:nvSpPr>
            <p:cNvPr id="184338" name="WordArt 18"/>
            <p:cNvSpPr>
              <a:spLocks noChangeArrowheads="1" noChangeShapeType="1" noTextEdit="1"/>
            </p:cNvSpPr>
            <p:nvPr/>
          </p:nvSpPr>
          <p:spPr bwMode="auto">
            <a:xfrm>
              <a:off x="1572" y="3818"/>
              <a:ext cx="1296" cy="227"/>
            </a:xfrm>
            <a:prstGeom prst="rect">
              <a:avLst/>
            </a:prstGeom>
          </p:spPr>
          <p:txBody>
            <a:bodyPr wrap="none" fromWordArt="1">
              <a:prstTxWarp prst="textPlain">
                <a:avLst>
                  <a:gd name="adj" fmla="val 50000"/>
                </a:avLst>
              </a:prstTxWarp>
            </a:bodyPr>
            <a:lstStyle/>
            <a:p>
              <a:pPr algn="ctr"/>
              <a:r>
                <a:rPr lang="sk-SK" sz="3600" i="1" kern="10">
                  <a:ln w="9525">
                    <a:solidFill>
                      <a:srgbClr val="000000"/>
                    </a:solidFill>
                    <a:round/>
                    <a:headEnd/>
                    <a:tailEnd/>
                  </a:ln>
                  <a:solidFill>
                    <a:srgbClr val="FFFFFF"/>
                  </a:solidFill>
                  <a:effectLst>
                    <a:outerShdw dist="35921" dir="2700000" algn="ctr" rotWithShape="0">
                      <a:srgbClr val="808080"/>
                    </a:outerShdw>
                  </a:effectLst>
                  <a:latin typeface="Arial Black"/>
                </a:rPr>
                <a:t>Experiment</a:t>
              </a:r>
            </a:p>
          </p:txBody>
        </p:sp>
      </p:grpSp>
      <p:sp>
        <p:nvSpPr>
          <p:cNvPr id="184339" name="Line 19"/>
          <p:cNvSpPr>
            <a:spLocks noChangeShapeType="1"/>
          </p:cNvSpPr>
          <p:nvPr/>
        </p:nvSpPr>
        <p:spPr bwMode="auto">
          <a:xfrm>
            <a:off x="2965376" y="3389784"/>
            <a:ext cx="1143000" cy="0"/>
          </a:xfrm>
          <a:prstGeom prst="line">
            <a:avLst/>
          </a:prstGeom>
          <a:noFill/>
          <a:ln w="76200">
            <a:solidFill>
              <a:schemeClr val="hlink"/>
            </a:solidFill>
            <a:round/>
            <a:headEnd/>
            <a:tailEnd type="triangle" w="med" len="med"/>
          </a:ln>
          <a:effectLst/>
        </p:spPr>
        <p:txBody>
          <a:bodyPr wrap="none" anchor="ctr"/>
          <a:lstStyle/>
          <a:p>
            <a:endParaRPr lang="sk-SK"/>
          </a:p>
        </p:txBody>
      </p:sp>
      <p:sp>
        <p:nvSpPr>
          <p:cNvPr id="184340" name="Line 20"/>
          <p:cNvSpPr>
            <a:spLocks noChangeShapeType="1"/>
          </p:cNvSpPr>
          <p:nvPr/>
        </p:nvSpPr>
        <p:spPr bwMode="auto">
          <a:xfrm flipH="1">
            <a:off x="2812976" y="3618384"/>
            <a:ext cx="1676400" cy="838200"/>
          </a:xfrm>
          <a:prstGeom prst="line">
            <a:avLst/>
          </a:prstGeom>
          <a:noFill/>
          <a:ln w="76200">
            <a:solidFill>
              <a:schemeClr val="hlink"/>
            </a:solidFill>
            <a:round/>
            <a:headEnd/>
            <a:tailEnd type="triangle" w="med" len="med"/>
          </a:ln>
          <a:effectLst/>
        </p:spPr>
        <p:txBody>
          <a:bodyPr wrap="none" anchor="ctr"/>
          <a:lstStyle/>
          <a:p>
            <a:endParaRPr lang="sk-SK"/>
          </a:p>
        </p:txBody>
      </p:sp>
      <p:sp>
        <p:nvSpPr>
          <p:cNvPr id="184341" name="Line 21"/>
          <p:cNvSpPr>
            <a:spLocks noChangeShapeType="1"/>
          </p:cNvSpPr>
          <p:nvPr/>
        </p:nvSpPr>
        <p:spPr bwMode="auto">
          <a:xfrm>
            <a:off x="2965376" y="4685184"/>
            <a:ext cx="1600200" cy="0"/>
          </a:xfrm>
          <a:prstGeom prst="line">
            <a:avLst/>
          </a:prstGeom>
          <a:noFill/>
          <a:ln w="76200">
            <a:solidFill>
              <a:schemeClr val="hlink"/>
            </a:solidFill>
            <a:round/>
            <a:headEnd/>
            <a:tailEnd type="triangle" w="med" len="med"/>
          </a:ln>
          <a:effectLst/>
        </p:spPr>
        <p:txBody>
          <a:bodyPr wrap="none" anchor="ctr"/>
          <a:lstStyle/>
          <a:p>
            <a:endParaRPr lang="sk-SK"/>
          </a:p>
        </p:txBody>
      </p:sp>
      <p:sp>
        <p:nvSpPr>
          <p:cNvPr id="184342" name="Line 22"/>
          <p:cNvSpPr>
            <a:spLocks noChangeShapeType="1"/>
          </p:cNvSpPr>
          <p:nvPr/>
        </p:nvSpPr>
        <p:spPr bwMode="auto">
          <a:xfrm flipH="1">
            <a:off x="4413176" y="4913784"/>
            <a:ext cx="533400" cy="457200"/>
          </a:xfrm>
          <a:prstGeom prst="line">
            <a:avLst/>
          </a:prstGeom>
          <a:noFill/>
          <a:ln w="76200">
            <a:solidFill>
              <a:schemeClr val="hlink"/>
            </a:solidFill>
            <a:round/>
            <a:headEnd/>
            <a:tailEnd type="triangle" w="med" len="med"/>
          </a:ln>
          <a:effectLst/>
        </p:spPr>
        <p:txBody>
          <a:bodyPr wrap="none" anchor="ctr"/>
          <a:lstStyle/>
          <a:p>
            <a:endParaRPr lang="sk-SK"/>
          </a:p>
        </p:txBody>
      </p:sp>
      <p:pic>
        <p:nvPicPr>
          <p:cNvPr id="184343" name="Picture 23"/>
          <p:cNvPicPr>
            <a:picLocks noChangeAspect="1" noChangeArrowheads="1"/>
          </p:cNvPicPr>
          <p:nvPr/>
        </p:nvPicPr>
        <p:blipFill>
          <a:blip r:embed="rId3" cstate="print"/>
          <a:srcRect/>
          <a:stretch>
            <a:fillRect/>
          </a:stretch>
        </p:blipFill>
        <p:spPr bwMode="auto">
          <a:xfrm>
            <a:off x="6622976" y="1560984"/>
            <a:ext cx="1905000" cy="2409825"/>
          </a:xfrm>
          <a:prstGeom prst="rect">
            <a:avLst/>
          </a:prstGeom>
          <a:noFill/>
          <a:ln w="9525">
            <a:noFill/>
            <a:miter lim="800000"/>
            <a:headEnd/>
            <a:tailEnd/>
          </a:ln>
          <a:effectLst/>
        </p:spPr>
      </p:pic>
    </p:spTree>
    <p:extLst>
      <p:ext uri="{BB962C8B-B14F-4D97-AF65-F5344CB8AC3E}">
        <p14:creationId xmlns:p14="http://schemas.microsoft.com/office/powerpoint/2010/main" val="1492167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6165304"/>
          </a:xfrm>
        </p:spPr>
        <p:txBody>
          <a:bodyPr>
            <a:normAutofit/>
          </a:bodyPr>
          <a:lstStyle/>
          <a:p>
            <a:pPr algn="l"/>
            <a:r>
              <a:rPr lang="en-GB" sz="2800" b="1" dirty="0">
                <a:solidFill>
                  <a:srgbClr val="0000CC"/>
                </a:solidFill>
                <a:latin typeface="Arial" pitchFamily="34" charset="0"/>
                <a:cs typeface="Arial" pitchFamily="34" charset="0"/>
              </a:rPr>
              <a:t>Mechanical energy:</a:t>
            </a:r>
            <a:endParaRPr lang="en-GB" sz="2800" b="1" dirty="0">
              <a:solidFill>
                <a:schemeClr val="tx1"/>
              </a:solidFill>
              <a:latin typeface="Arial" pitchFamily="34" charset="0"/>
              <a:cs typeface="Arial" pitchFamily="34" charset="0"/>
            </a:endParaRPr>
          </a:p>
          <a:p>
            <a:pPr algn="l"/>
            <a:r>
              <a:rPr lang="en-GB" sz="2800" dirty="0">
                <a:solidFill>
                  <a:srgbClr val="0000CC"/>
                </a:solidFill>
                <a:latin typeface="Arial" pitchFamily="34" charset="0"/>
                <a:cs typeface="Arial" pitchFamily="34" charset="0"/>
              </a:rPr>
              <a:t>potential energy </a:t>
            </a:r>
            <a:r>
              <a:rPr lang="en-GB" sz="2800" dirty="0">
                <a:solidFill>
                  <a:schemeClr val="tx1"/>
                </a:solidFill>
                <a:latin typeface="Arial" pitchFamily="34" charset="0"/>
                <a:cs typeface="Arial" pitchFamily="34" charset="0"/>
              </a:rPr>
              <a:t>(</a:t>
            </a:r>
            <a:r>
              <a:rPr lang="en-GB" sz="2800" dirty="0" err="1">
                <a:solidFill>
                  <a:schemeClr val="tx1"/>
                </a:solidFill>
                <a:latin typeface="Arial" pitchFamily="34" charset="0"/>
                <a:cs typeface="Arial" pitchFamily="34" charset="0"/>
              </a:rPr>
              <a:t>E</a:t>
            </a:r>
            <a:r>
              <a:rPr lang="en-GB" sz="2800" baseline="-25000" dirty="0" err="1">
                <a:solidFill>
                  <a:schemeClr val="tx1"/>
                </a:solidFill>
                <a:latin typeface="Arial" pitchFamily="34" charset="0"/>
                <a:cs typeface="Arial" pitchFamily="34" charset="0"/>
              </a:rPr>
              <a:t>p</a:t>
            </a:r>
            <a:r>
              <a:rPr lang="en-GB" sz="2800" dirty="0">
                <a:solidFill>
                  <a:schemeClr val="tx1"/>
                </a:solidFill>
                <a:latin typeface="Arial" pitchFamily="34" charset="0"/>
                <a:cs typeface="Arial" pitchFamily="34" charset="0"/>
              </a:rPr>
              <a:t>) - </a:t>
            </a:r>
            <a:r>
              <a:rPr lang="en-US" sz="2800" dirty="0">
                <a:solidFill>
                  <a:schemeClr val="tx1"/>
                </a:solidFill>
                <a:latin typeface="Arial" pitchFamily="34" charset="0"/>
                <a:cs typeface="Arial" pitchFamily="34" charset="0"/>
              </a:rPr>
              <a:t>the energy that an object has due to its position in a force field (mostly gravitational field).</a:t>
            </a: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where m is the mass [kg],</a:t>
            </a:r>
          </a:p>
          <a:p>
            <a:pPr algn="l"/>
            <a:r>
              <a:rPr lang="en-US" sz="2800" dirty="0">
                <a:solidFill>
                  <a:schemeClr val="tx1"/>
                </a:solidFill>
                <a:latin typeface="Arial" pitchFamily="34" charset="0"/>
                <a:cs typeface="Arial" pitchFamily="34" charset="0"/>
              </a:rPr>
              <a:t>g the gravitational acceleration [m</a:t>
            </a:r>
            <a:r>
              <a:rPr lang="en-US" sz="2800" dirty="0">
                <a:solidFill>
                  <a:schemeClr val="tx1"/>
                </a:solidFill>
                <a:latin typeface="Arial" pitchFamily="34" charset="0"/>
                <a:cs typeface="Arial" pitchFamily="34" charset="0"/>
                <a:sym typeface="Symbol"/>
              </a:rPr>
              <a:t>s</a:t>
            </a:r>
            <a:r>
              <a:rPr lang="en-US" sz="2800" baseline="30000" dirty="0">
                <a:solidFill>
                  <a:schemeClr val="tx1"/>
                </a:solidFill>
                <a:latin typeface="Arial" pitchFamily="34" charset="0"/>
                <a:cs typeface="Arial" pitchFamily="34" charset="0"/>
                <a:sym typeface="Symbol"/>
              </a:rPr>
              <a:t>-2</a:t>
            </a:r>
            <a:r>
              <a:rPr lang="en-US" sz="2800" dirty="0">
                <a:solidFill>
                  <a:schemeClr val="tx1"/>
                </a:solidFill>
                <a:latin typeface="Arial" pitchFamily="34" charset="0"/>
                <a:cs typeface="Arial" pitchFamily="34" charset="0"/>
              </a:rPr>
              <a:t>]</a:t>
            </a:r>
          </a:p>
          <a:p>
            <a:pPr algn="l"/>
            <a:r>
              <a:rPr lang="en-US" sz="2800" dirty="0">
                <a:solidFill>
                  <a:schemeClr val="tx1"/>
                </a:solidFill>
                <a:latin typeface="Arial" pitchFamily="34" charset="0"/>
                <a:cs typeface="Arial" pitchFamily="34" charset="0"/>
              </a:rPr>
              <a:t>and h the height [m].</a:t>
            </a:r>
          </a:p>
          <a:p>
            <a:pPr algn="l"/>
            <a:endParaRPr lang="en-US" sz="10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The change of potential energy is dependent only from the height difference between two points and not from the trajectory of the motion between them.</a:t>
            </a:r>
          </a:p>
          <a:p>
            <a:pPr algn="l"/>
            <a:endParaRPr lang="en-US" sz="2800" dirty="0">
              <a:solidFill>
                <a:schemeClr val="tx1"/>
              </a:solidFill>
              <a:latin typeface="Arial" pitchFamily="34" charset="0"/>
              <a:cs typeface="Arial" pitchFamily="34" charset="0"/>
            </a:endParaRPr>
          </a:p>
          <a:p>
            <a:pPr algn="l"/>
            <a:endParaRPr lang="en-GB" sz="2800" dirty="0">
              <a:solidFill>
                <a:schemeClr val="tx1"/>
              </a:solidFill>
              <a:latin typeface="Arial" pitchFamily="34" charset="0"/>
              <a:cs typeface="Arial" pitchFamily="34" charset="0"/>
            </a:endParaRP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135170" name="Object 12"/>
          <p:cNvGraphicFramePr>
            <a:graphicFrameLocks noChangeAspect="1"/>
          </p:cNvGraphicFramePr>
          <p:nvPr/>
        </p:nvGraphicFramePr>
        <p:xfrm>
          <a:off x="722313" y="2755900"/>
          <a:ext cx="1622425" cy="603250"/>
        </p:xfrm>
        <a:graphic>
          <a:graphicData uri="http://schemas.openxmlformats.org/presentationml/2006/ole">
            <mc:AlternateContent xmlns:mc="http://schemas.openxmlformats.org/markup-compatibility/2006">
              <mc:Choice xmlns:v="urn:schemas-microsoft-com:vml" Requires="v">
                <p:oleObj spid="_x0000_s22542" name="Rovnica" r:id="rId3" imgW="647640" imgH="241200" progId="Equation.3">
                  <p:embed/>
                </p:oleObj>
              </mc:Choice>
              <mc:Fallback>
                <p:oleObj name="Rovnica" r:id="rId3" imgW="647640" imgH="241200" progId="Equation.3">
                  <p:embed/>
                  <p:pic>
                    <p:nvPicPr>
                      <p:cNvPr id="13517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2755900"/>
                        <a:ext cx="162242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196" name="AutoShape 4" descr="Výsledok vyh&amp;lcaron;adávania obrázkov pre dopyt potential ener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36197" name="Picture 5"/>
          <p:cNvPicPr>
            <a:picLocks noChangeAspect="1" noChangeArrowheads="1"/>
          </p:cNvPicPr>
          <p:nvPr/>
        </p:nvPicPr>
        <p:blipFill>
          <a:blip r:embed="rId5" cstate="print"/>
          <a:srcRect/>
          <a:stretch>
            <a:fillRect/>
          </a:stretch>
        </p:blipFill>
        <p:spPr bwMode="auto">
          <a:xfrm>
            <a:off x="6300192" y="2112802"/>
            <a:ext cx="2666823" cy="1924163"/>
          </a:xfrm>
          <a:prstGeom prst="rect">
            <a:avLst/>
          </a:prstGeom>
          <a:noFill/>
          <a:ln w="9525">
            <a:noFill/>
            <a:miter lim="800000"/>
            <a:headEnd/>
            <a:tailEnd/>
          </a:ln>
        </p:spPr>
      </p:pic>
    </p:spTree>
    <p:extLst>
      <p:ext uri="{BB962C8B-B14F-4D97-AF65-F5344CB8AC3E}">
        <p14:creationId xmlns:p14="http://schemas.microsoft.com/office/powerpoint/2010/main" val="39413222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5720" y="857232"/>
            <a:ext cx="8715436" cy="6000768"/>
          </a:xfrm>
        </p:spPr>
        <p:txBody>
          <a:bodyPr>
            <a:normAutofit/>
          </a:bodyPr>
          <a:lstStyle/>
          <a:p>
            <a:pPr algn="l"/>
            <a:r>
              <a:rPr lang="en-GB" sz="2800" b="1" dirty="0">
                <a:solidFill>
                  <a:srgbClr val="0000CC"/>
                </a:solidFill>
                <a:latin typeface="Arial" pitchFamily="34" charset="0"/>
                <a:cs typeface="Arial" pitchFamily="34" charset="0"/>
              </a:rPr>
              <a:t>Moment of inertia:</a:t>
            </a:r>
            <a:r>
              <a:rPr lang="en-GB" sz="2800" b="1"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is a measure of an object's resistance to changes in the rotation direction.</a:t>
            </a:r>
            <a:endParaRPr lang="en-GB" sz="28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For a point mass it can be expressed as:</a:t>
            </a:r>
          </a:p>
          <a:p>
            <a:pPr algn="l"/>
            <a:endParaRPr lang="en-GB" sz="1000" dirty="0">
              <a:solidFill>
                <a:schemeClr val="tx1"/>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endParaRPr lang="en-GB" sz="2800" b="1" dirty="0">
              <a:solidFill>
                <a:srgbClr val="0000CC"/>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where r is the distance of the point mass from the rotation axis. </a:t>
            </a:r>
          </a:p>
          <a:p>
            <a:pPr algn="l"/>
            <a:r>
              <a:rPr lang="en-GB" sz="2800" b="1" dirty="0">
                <a:solidFill>
                  <a:srgbClr val="0000CC"/>
                </a:solidFill>
                <a:latin typeface="Arial" pitchFamily="34" charset="0"/>
                <a:cs typeface="Arial" pitchFamily="34" charset="0"/>
              </a:rPr>
              <a:t>Energy of rotating body</a:t>
            </a:r>
            <a:r>
              <a:rPr lang="en-GB" sz="2800" dirty="0">
                <a:solidFill>
                  <a:schemeClr val="tx1"/>
                </a:solidFill>
                <a:latin typeface="Arial" pitchFamily="34" charset="0"/>
                <a:cs typeface="Arial" pitchFamily="34" charset="0"/>
              </a:rPr>
              <a:t>:</a:t>
            </a:r>
          </a:p>
          <a:p>
            <a:pPr algn="l"/>
            <a:endParaRPr lang="en-GB" sz="2800" dirty="0">
              <a:solidFill>
                <a:schemeClr val="tx1"/>
              </a:solidFill>
              <a:latin typeface="Arial" pitchFamily="34" charset="0"/>
              <a:cs typeface="Arial" pitchFamily="34" charset="0"/>
            </a:endParaRPr>
          </a:p>
          <a:p>
            <a:pPr algn="l"/>
            <a:endParaRPr lang="en-GB" sz="28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where </a:t>
            </a:r>
            <a:r>
              <a:rPr lang="en-GB" dirty="0">
                <a:solidFill>
                  <a:schemeClr val="tx1"/>
                </a:solidFill>
                <a:latin typeface="Arial" pitchFamily="34" charset="0"/>
                <a:cs typeface="Arial" pitchFamily="34" charset="0"/>
                <a:sym typeface="Symbol"/>
              </a:rPr>
              <a:t></a:t>
            </a:r>
            <a:r>
              <a:rPr lang="en-GB" sz="2800" dirty="0">
                <a:solidFill>
                  <a:schemeClr val="tx1"/>
                </a:solidFill>
                <a:latin typeface="Arial" pitchFamily="34" charset="0"/>
                <a:cs typeface="Arial" pitchFamily="34" charset="0"/>
                <a:sym typeface="Symbol"/>
              </a:rPr>
              <a:t> is the size of angular velocity.</a:t>
            </a:r>
            <a:endParaRPr lang="en-GB" sz="2800" dirty="0">
              <a:solidFill>
                <a:schemeClr val="tx1"/>
              </a:solidFill>
              <a:latin typeface="Arial" pitchFamily="34" charset="0"/>
              <a:cs typeface="Arial" pitchFamily="34" charset="0"/>
            </a:endParaRPr>
          </a:p>
          <a:p>
            <a:pPr algn="l"/>
            <a:endParaRPr lang="en-GB" sz="2800" dirty="0">
              <a:solidFill>
                <a:schemeClr val="tx1"/>
              </a:solidFill>
              <a:latin typeface="Arial" pitchFamily="34" charset="0"/>
              <a:cs typeface="Arial" pitchFamily="34" charset="0"/>
            </a:endParaRPr>
          </a:p>
        </p:txBody>
      </p:sp>
      <p:graphicFrame>
        <p:nvGraphicFramePr>
          <p:cNvPr id="132099" name="Object 18"/>
          <p:cNvGraphicFramePr>
            <a:graphicFrameLocks noChangeAspect="1"/>
          </p:cNvGraphicFramePr>
          <p:nvPr/>
        </p:nvGraphicFramePr>
        <p:xfrm>
          <a:off x="523875" y="5013325"/>
          <a:ext cx="1717675" cy="984250"/>
        </p:xfrm>
        <a:graphic>
          <a:graphicData uri="http://schemas.openxmlformats.org/presentationml/2006/ole">
            <mc:AlternateContent xmlns:mc="http://schemas.openxmlformats.org/markup-compatibility/2006">
              <mc:Choice xmlns:v="urn:schemas-microsoft-com:vml" Requires="v">
                <p:oleObj spid="_x0000_s23571" name="Rovnica" r:id="rId3" imgW="685800" imgH="393480" progId="Equation.3">
                  <p:embed/>
                </p:oleObj>
              </mc:Choice>
              <mc:Fallback>
                <p:oleObj name="Rovnica" r:id="rId3" imgW="685800" imgH="393480" progId="Equation.3">
                  <p:embed/>
                  <p:pic>
                    <p:nvPicPr>
                      <p:cNvPr id="132099"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5013325"/>
                        <a:ext cx="17176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Nadpis 1"/>
          <p:cNvSpPr>
            <a:spLocks noGrp="1"/>
          </p:cNvSpPr>
          <p:nvPr>
            <p:ph type="ctrTitle"/>
          </p:nvPr>
        </p:nvSpPr>
        <p:spPr>
          <a:xfrm>
            <a:off x="0" y="1"/>
            <a:ext cx="9144000" cy="620688"/>
          </a:xfrm>
        </p:spPr>
        <p:txBody>
          <a:bodyPr>
            <a:noAutofit/>
          </a:bodyPr>
          <a:lstStyle/>
          <a:p>
            <a:r>
              <a:rPr lang="en-GB" sz="3600" dirty="0"/>
              <a:t>basic terms and quantities</a:t>
            </a:r>
          </a:p>
        </p:txBody>
      </p:sp>
      <p:pic>
        <p:nvPicPr>
          <p:cNvPr id="4" name="Obrázok 3"/>
          <p:cNvPicPr>
            <a:picLocks noChangeAspect="1"/>
          </p:cNvPicPr>
          <p:nvPr/>
        </p:nvPicPr>
        <p:blipFill>
          <a:blip r:embed="rId5"/>
          <a:stretch>
            <a:fillRect/>
          </a:stretch>
        </p:blipFill>
        <p:spPr>
          <a:xfrm>
            <a:off x="395536" y="2420929"/>
            <a:ext cx="3429000" cy="1028700"/>
          </a:xfrm>
          <a:prstGeom prst="rect">
            <a:avLst/>
          </a:prstGeom>
        </p:spPr>
      </p:pic>
    </p:spTree>
    <p:extLst>
      <p:ext uri="{BB962C8B-B14F-4D97-AF65-F5344CB8AC3E}">
        <p14:creationId xmlns:p14="http://schemas.microsoft.com/office/powerpoint/2010/main" val="17199878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260648"/>
            <a:ext cx="8715436" cy="627552"/>
          </a:xfrm>
        </p:spPr>
        <p:txBody>
          <a:bodyPr>
            <a:normAutofit/>
          </a:bodyPr>
          <a:lstStyle/>
          <a:p>
            <a:pPr algn="l"/>
            <a:r>
              <a:rPr lang="en-GB" sz="2800" b="1" dirty="0">
                <a:solidFill>
                  <a:srgbClr val="0000CC"/>
                </a:solidFill>
                <a:latin typeface="Arial" pitchFamily="34" charset="0"/>
                <a:cs typeface="Arial" pitchFamily="34" charset="0"/>
              </a:rPr>
              <a:t>Energy of rotating body</a:t>
            </a:r>
            <a:r>
              <a:rPr lang="en-GB" sz="2800" dirty="0">
                <a:solidFill>
                  <a:schemeClr val="tx1"/>
                </a:solidFill>
                <a:latin typeface="Arial" pitchFamily="34" charset="0"/>
                <a:cs typeface="Arial" pitchFamily="34" charset="0"/>
              </a:rPr>
              <a:t>:</a:t>
            </a:r>
          </a:p>
          <a:p>
            <a:pPr algn="l"/>
            <a:endParaRPr lang="en-GB" sz="2800" dirty="0">
              <a:solidFill>
                <a:schemeClr val="tx1"/>
              </a:solidFill>
              <a:latin typeface="Arial" pitchFamily="34" charset="0"/>
              <a:cs typeface="Arial" pitchFamily="34" charset="0"/>
            </a:endParaRPr>
          </a:p>
        </p:txBody>
      </p:sp>
      <p:graphicFrame>
        <p:nvGraphicFramePr>
          <p:cNvPr id="133124" name="Object 18"/>
          <p:cNvGraphicFramePr>
            <a:graphicFrameLocks noChangeAspect="1"/>
          </p:cNvGraphicFramePr>
          <p:nvPr/>
        </p:nvGraphicFramePr>
        <p:xfrm>
          <a:off x="7044204" y="542807"/>
          <a:ext cx="1717675" cy="984250"/>
        </p:xfrm>
        <a:graphic>
          <a:graphicData uri="http://schemas.openxmlformats.org/presentationml/2006/ole">
            <mc:AlternateContent xmlns:mc="http://schemas.openxmlformats.org/markup-compatibility/2006">
              <mc:Choice xmlns:v="urn:schemas-microsoft-com:vml" Requires="v">
                <p:oleObj spid="_x0000_s24602" name="Rovnica" r:id="rId3" imgW="685800" imgH="393480" progId="Equation.3">
                  <p:embed/>
                </p:oleObj>
              </mc:Choice>
              <mc:Fallback>
                <p:oleObj name="Rovnica" r:id="rId3" imgW="685800" imgH="393480" progId="Equation.3">
                  <p:embed/>
                  <p:pic>
                    <p:nvPicPr>
                      <p:cNvPr id="133124"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204" y="542807"/>
                        <a:ext cx="1717675"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5" name="Object 5"/>
          <p:cNvGraphicFramePr>
            <a:graphicFrameLocks noChangeAspect="1"/>
          </p:cNvGraphicFramePr>
          <p:nvPr/>
        </p:nvGraphicFramePr>
        <p:xfrm>
          <a:off x="7053534" y="1577175"/>
          <a:ext cx="1355725" cy="569912"/>
        </p:xfrm>
        <a:graphic>
          <a:graphicData uri="http://schemas.openxmlformats.org/presentationml/2006/ole">
            <mc:AlternateContent xmlns:mc="http://schemas.openxmlformats.org/markup-compatibility/2006">
              <mc:Choice xmlns:v="urn:schemas-microsoft-com:vml" Requires="v">
                <p:oleObj spid="_x0000_s24603" name="Rovnica" r:id="rId5" imgW="482400" imgH="203040" progId="Equation.3">
                  <p:embed/>
                </p:oleObj>
              </mc:Choice>
              <mc:Fallback>
                <p:oleObj name="Rovnica" r:id="rId5" imgW="482400" imgH="203040" progId="Equation.3">
                  <p:embed/>
                  <p:pic>
                    <p:nvPicPr>
                      <p:cNvPr id="13312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3534" y="1577175"/>
                        <a:ext cx="1355725"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BlokTextu 9"/>
          <p:cNvSpPr txBox="1"/>
          <p:nvPr/>
        </p:nvSpPr>
        <p:spPr>
          <a:xfrm>
            <a:off x="179108" y="6210913"/>
            <a:ext cx="7040710" cy="523220"/>
          </a:xfrm>
          <a:prstGeom prst="rect">
            <a:avLst/>
          </a:prstGeom>
          <a:noFill/>
        </p:spPr>
        <p:txBody>
          <a:bodyPr wrap="none" rtlCol="0">
            <a:spAutoFit/>
          </a:bodyPr>
          <a:lstStyle/>
          <a:p>
            <a:r>
              <a:rPr lang="sk-SK" sz="2400" dirty="0">
                <a:latin typeface="Arial" pitchFamily="34" charset="0"/>
                <a:cs typeface="Arial" pitchFamily="34" charset="0"/>
              </a:rPr>
              <a:t>c</a:t>
            </a:r>
            <a:r>
              <a:rPr lang="sk-SK" sz="2400" dirty="0" smtClean="0">
                <a:latin typeface="Arial" pitchFamily="34" charset="0"/>
                <a:cs typeface="Arial" pitchFamily="34" charset="0"/>
              </a:rPr>
              <a:t>) </a:t>
            </a:r>
            <a:r>
              <a:rPr lang="en-GB" sz="2400" dirty="0" smtClean="0">
                <a:latin typeface="Arial" pitchFamily="34" charset="0"/>
                <a:cs typeface="Arial" pitchFamily="34" charset="0"/>
              </a:rPr>
              <a:t>which </a:t>
            </a:r>
            <a:r>
              <a:rPr lang="en-GB" sz="2400" dirty="0">
                <a:latin typeface="Arial" pitchFamily="34" charset="0"/>
                <a:cs typeface="Arial" pitchFamily="34" charset="0"/>
              </a:rPr>
              <a:t>one will move faster (will have higher </a:t>
            </a:r>
            <a:r>
              <a:rPr lang="en-GB" sz="2800" i="1" dirty="0">
                <a:latin typeface="Arial" pitchFamily="34" charset="0"/>
                <a:cs typeface="Arial" pitchFamily="34" charset="0"/>
                <a:sym typeface="Symbol"/>
              </a:rPr>
              <a:t></a:t>
            </a:r>
            <a:r>
              <a:rPr lang="en-GB" sz="2400" dirty="0">
                <a:latin typeface="Arial" pitchFamily="34" charset="0"/>
                <a:cs typeface="Arial" pitchFamily="34" charset="0"/>
              </a:rPr>
              <a:t>)?</a:t>
            </a:r>
          </a:p>
        </p:txBody>
      </p:sp>
      <p:pic>
        <p:nvPicPr>
          <p:cNvPr id="11" name="Picture 6" descr="Skater1"/>
          <p:cNvPicPr>
            <a:picLocks noChangeAspect="1" noChangeArrowheads="1"/>
          </p:cNvPicPr>
          <p:nvPr/>
        </p:nvPicPr>
        <p:blipFill>
          <a:blip r:embed="rId7" cstate="print"/>
          <a:srcRect/>
          <a:stretch>
            <a:fillRect/>
          </a:stretch>
        </p:blipFill>
        <p:spPr bwMode="auto">
          <a:xfrm>
            <a:off x="7236296" y="2684366"/>
            <a:ext cx="1548315" cy="2664296"/>
          </a:xfrm>
          <a:prstGeom prst="rect">
            <a:avLst/>
          </a:prstGeom>
          <a:noFill/>
          <a:ln w="9525">
            <a:noFill/>
            <a:miter lim="800000"/>
            <a:headEnd/>
            <a:tailEnd/>
          </a:ln>
        </p:spPr>
      </p:pic>
      <p:pic>
        <p:nvPicPr>
          <p:cNvPr id="4" name="Picture 3">
            <a:extLst>
              <a:ext uri="{FF2B5EF4-FFF2-40B4-BE49-F238E27FC236}">
                <a16:creationId xmlns:a16="http://schemas.microsoft.com/office/drawing/2014/main" id="{993110DA-CB31-4D6D-AF47-DFDE752ADFC3}"/>
              </a:ext>
            </a:extLst>
          </p:cNvPr>
          <p:cNvPicPr>
            <a:picLocks noChangeAspect="1"/>
          </p:cNvPicPr>
          <p:nvPr/>
        </p:nvPicPr>
        <p:blipFill>
          <a:blip r:embed="rId8"/>
          <a:stretch>
            <a:fillRect/>
          </a:stretch>
        </p:blipFill>
        <p:spPr>
          <a:xfrm>
            <a:off x="883033" y="917003"/>
            <a:ext cx="5238750" cy="4238625"/>
          </a:xfrm>
          <a:prstGeom prst="rect">
            <a:avLst/>
          </a:prstGeom>
        </p:spPr>
      </p:pic>
      <p:pic>
        <p:nvPicPr>
          <p:cNvPr id="12" name="Picture 4">
            <a:extLst>
              <a:ext uri="{FF2B5EF4-FFF2-40B4-BE49-F238E27FC236}">
                <a16:creationId xmlns:a16="http://schemas.microsoft.com/office/drawing/2014/main" id="{4C7B1106-8C19-42BE-A978-27A5B49717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2" y="5475246"/>
            <a:ext cx="15113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lokTextu 8"/>
          <p:cNvSpPr txBox="1"/>
          <p:nvPr/>
        </p:nvSpPr>
        <p:spPr>
          <a:xfrm>
            <a:off x="187682" y="5475246"/>
            <a:ext cx="6666440" cy="830997"/>
          </a:xfrm>
          <a:prstGeom prst="rect">
            <a:avLst/>
          </a:prstGeom>
          <a:noFill/>
        </p:spPr>
        <p:txBody>
          <a:bodyPr wrap="none" rtlCol="0">
            <a:spAutoFit/>
          </a:bodyPr>
          <a:lstStyle/>
          <a:p>
            <a:pPr marL="342900" indent="-342900">
              <a:buAutoNum type="alphaLcParenR"/>
            </a:pPr>
            <a:r>
              <a:rPr lang="en-GB" sz="2400" dirty="0">
                <a:latin typeface="Arial" pitchFamily="34" charset="0"/>
                <a:cs typeface="Arial" pitchFamily="34" charset="0"/>
              </a:rPr>
              <a:t>identical masses</a:t>
            </a:r>
          </a:p>
          <a:p>
            <a:pPr marL="342900" indent="-342900">
              <a:buAutoNum type="alphaLcParenR"/>
            </a:pPr>
            <a:r>
              <a:rPr lang="en-GB" sz="2400" dirty="0">
                <a:latin typeface="Arial" pitchFamily="34" charset="0"/>
                <a:cs typeface="Arial" pitchFamily="34" charset="0"/>
              </a:rPr>
              <a:t>different distances of masses from the </a:t>
            </a:r>
            <a:r>
              <a:rPr lang="en-GB" sz="2400" dirty="0" smtClean="0">
                <a:latin typeface="Arial" pitchFamily="34" charset="0"/>
                <a:cs typeface="Arial" pitchFamily="34" charset="0"/>
              </a:rPr>
              <a:t>centre</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522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260648"/>
            <a:ext cx="8715436" cy="627552"/>
          </a:xfrm>
        </p:spPr>
        <p:txBody>
          <a:bodyPr>
            <a:normAutofit/>
          </a:bodyPr>
          <a:lstStyle/>
          <a:p>
            <a:pPr algn="l"/>
            <a:r>
              <a:rPr lang="en-GB" sz="2800" b="1" dirty="0">
                <a:solidFill>
                  <a:srgbClr val="0000CC"/>
                </a:solidFill>
                <a:latin typeface="Arial" pitchFamily="34" charset="0"/>
                <a:cs typeface="Arial" pitchFamily="34" charset="0"/>
              </a:rPr>
              <a:t>Energy of rotating body</a:t>
            </a:r>
            <a:r>
              <a:rPr lang="en-GB" sz="2800" dirty="0">
                <a:solidFill>
                  <a:schemeClr val="tx1"/>
                </a:solidFill>
                <a:latin typeface="Arial" pitchFamily="34" charset="0"/>
                <a:cs typeface="Arial" pitchFamily="34" charset="0"/>
              </a:rPr>
              <a:t>:</a:t>
            </a:r>
          </a:p>
          <a:p>
            <a:pPr algn="l"/>
            <a:endParaRPr lang="en-GB" sz="2800" dirty="0">
              <a:solidFill>
                <a:schemeClr val="tx1"/>
              </a:solidFill>
              <a:latin typeface="Arial" pitchFamily="34" charset="0"/>
              <a:cs typeface="Arial" pitchFamily="34" charset="0"/>
            </a:endParaRPr>
          </a:p>
        </p:txBody>
      </p:sp>
      <p:graphicFrame>
        <p:nvGraphicFramePr>
          <p:cNvPr id="133124" name="Object 18"/>
          <p:cNvGraphicFramePr>
            <a:graphicFrameLocks noChangeAspect="1"/>
          </p:cNvGraphicFramePr>
          <p:nvPr>
            <p:extLst>
              <p:ext uri="{D42A27DB-BD31-4B8C-83A1-F6EECF244321}">
                <p14:modId xmlns:p14="http://schemas.microsoft.com/office/powerpoint/2010/main" val="4133955581"/>
              </p:ext>
            </p:extLst>
          </p:nvPr>
        </p:nvGraphicFramePr>
        <p:xfrm>
          <a:off x="7740352" y="721005"/>
          <a:ext cx="1348305" cy="772596"/>
        </p:xfrm>
        <a:graphic>
          <a:graphicData uri="http://schemas.openxmlformats.org/presentationml/2006/ole">
            <mc:AlternateContent xmlns:mc="http://schemas.openxmlformats.org/markup-compatibility/2006">
              <mc:Choice xmlns:v="urn:schemas-microsoft-com:vml" Requires="v">
                <p:oleObj spid="_x0000_s29706" name="Rovnica" r:id="rId3" imgW="685800" imgH="393480" progId="Equation.3">
                  <p:embed/>
                </p:oleObj>
              </mc:Choice>
              <mc:Fallback>
                <p:oleObj name="Rovnica" r:id="rId3" imgW="685800" imgH="393480" progId="Equation.3">
                  <p:embed/>
                  <p:pic>
                    <p:nvPicPr>
                      <p:cNvPr id="133124"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721005"/>
                        <a:ext cx="1348305" cy="772596"/>
                      </a:xfrm>
                      <a:prstGeom prst="rect">
                        <a:avLst/>
                      </a:prstGeom>
                      <a:noFill/>
                      <a:extLst/>
                    </p:spPr>
                  </p:pic>
                </p:oleObj>
              </mc:Fallback>
            </mc:AlternateContent>
          </a:graphicData>
        </a:graphic>
      </p:graphicFrame>
      <p:graphicFrame>
        <p:nvGraphicFramePr>
          <p:cNvPr id="133125" name="Object 5"/>
          <p:cNvGraphicFramePr>
            <a:graphicFrameLocks noChangeAspect="1"/>
          </p:cNvGraphicFramePr>
          <p:nvPr>
            <p:extLst>
              <p:ext uri="{D42A27DB-BD31-4B8C-83A1-F6EECF244321}">
                <p14:modId xmlns:p14="http://schemas.microsoft.com/office/powerpoint/2010/main" val="4286500616"/>
              </p:ext>
            </p:extLst>
          </p:nvPr>
        </p:nvGraphicFramePr>
        <p:xfrm>
          <a:off x="7748037" y="1628800"/>
          <a:ext cx="995685" cy="418560"/>
        </p:xfrm>
        <a:graphic>
          <a:graphicData uri="http://schemas.openxmlformats.org/presentationml/2006/ole">
            <mc:AlternateContent xmlns:mc="http://schemas.openxmlformats.org/markup-compatibility/2006">
              <mc:Choice xmlns:v="urn:schemas-microsoft-com:vml" Requires="v">
                <p:oleObj spid="_x0000_s29707" name="Rovnica" r:id="rId5" imgW="482400" imgH="203040" progId="Equation.3">
                  <p:embed/>
                </p:oleObj>
              </mc:Choice>
              <mc:Fallback>
                <p:oleObj name="Rovnica" r:id="rId5" imgW="482400" imgH="203040" progId="Equation.3">
                  <p:embed/>
                  <p:pic>
                    <p:nvPicPr>
                      <p:cNvPr id="13312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037" y="1628800"/>
                        <a:ext cx="995685" cy="418560"/>
                      </a:xfrm>
                      <a:prstGeom prst="rect">
                        <a:avLst/>
                      </a:prstGeom>
                      <a:noFill/>
                      <a:extLst/>
                    </p:spPr>
                  </p:pic>
                </p:oleObj>
              </mc:Fallback>
            </mc:AlternateContent>
          </a:graphicData>
        </a:graphic>
      </p:graphicFrame>
      <p:sp>
        <p:nvSpPr>
          <p:cNvPr id="9" name="BlokTextu 8"/>
          <p:cNvSpPr txBox="1"/>
          <p:nvPr/>
        </p:nvSpPr>
        <p:spPr>
          <a:xfrm>
            <a:off x="1475656" y="5661248"/>
            <a:ext cx="5105885" cy="1015663"/>
          </a:xfrm>
          <a:prstGeom prst="rect">
            <a:avLst/>
          </a:prstGeom>
          <a:noFill/>
        </p:spPr>
        <p:txBody>
          <a:bodyPr wrap="none" rtlCol="0">
            <a:spAutoFit/>
          </a:bodyPr>
          <a:lstStyle/>
          <a:p>
            <a:r>
              <a:rPr lang="sk-SK" sz="2000" dirty="0" err="1" smtClean="0">
                <a:latin typeface="Arial" pitchFamily="34" charset="0"/>
                <a:cs typeface="Arial" pitchFamily="34" charset="0"/>
              </a:rPr>
              <a:t>rocky</a:t>
            </a:r>
            <a:r>
              <a:rPr lang="sk-SK" sz="2000" dirty="0" smtClean="0">
                <a:latin typeface="Arial" pitchFamily="34" charset="0"/>
                <a:cs typeface="Arial" pitchFamily="34" charset="0"/>
              </a:rPr>
              <a:t> </a:t>
            </a:r>
            <a:r>
              <a:rPr lang="sk-SK" sz="2000" dirty="0" err="1" smtClean="0">
                <a:latin typeface="Arial" pitchFamily="34" charset="0"/>
                <a:cs typeface="Arial" pitchFamily="34" charset="0"/>
              </a:rPr>
              <a:t>landslip</a:t>
            </a:r>
            <a:r>
              <a:rPr lang="sk-SK" sz="2000" dirty="0" smtClean="0">
                <a:latin typeface="Arial" pitchFamily="34" charset="0"/>
                <a:cs typeface="Arial" pitchFamily="34" charset="0"/>
              </a:rPr>
              <a:t> in Vyhne (</a:t>
            </a:r>
            <a:r>
              <a:rPr lang="sk-SK" sz="2000" dirty="0" err="1" smtClean="0">
                <a:latin typeface="Arial" pitchFamily="34" charset="0"/>
                <a:cs typeface="Arial" pitchFamily="34" charset="0"/>
              </a:rPr>
              <a:t>central</a:t>
            </a:r>
            <a:r>
              <a:rPr lang="sk-SK" sz="2000" dirty="0" smtClean="0">
                <a:latin typeface="Arial" pitchFamily="34" charset="0"/>
                <a:cs typeface="Arial" pitchFamily="34" charset="0"/>
              </a:rPr>
              <a:t> Slovakia)</a:t>
            </a:r>
            <a:endParaRPr lang="en-GB" sz="2000" dirty="0">
              <a:latin typeface="Arial" pitchFamily="34" charset="0"/>
              <a:cs typeface="Arial" pitchFamily="34" charset="0"/>
            </a:endParaRPr>
          </a:p>
          <a:p>
            <a:r>
              <a:rPr lang="sk-SK" sz="2000" dirty="0" smtClean="0">
                <a:latin typeface="Arial" pitchFamily="34" charset="0"/>
                <a:cs typeface="Arial" pitchFamily="34" charset="0"/>
              </a:rPr>
              <a:t>- so </a:t>
            </a:r>
            <a:r>
              <a:rPr lang="sk-SK" sz="2000" dirty="0" err="1" smtClean="0">
                <a:latin typeface="Arial" pitchFamily="34" charset="0"/>
                <a:cs typeface="Arial" pitchFamily="34" charset="0"/>
              </a:rPr>
              <a:t>called</a:t>
            </a:r>
            <a:r>
              <a:rPr lang="sk-SK" sz="2000" dirty="0" smtClean="0">
                <a:latin typeface="Arial" pitchFamily="34" charset="0"/>
                <a:cs typeface="Arial" pitchFamily="34" charset="0"/>
              </a:rPr>
              <a:t> </a:t>
            </a:r>
            <a:r>
              <a:rPr lang="sk-SK" sz="2000" dirty="0" err="1" smtClean="0">
                <a:latin typeface="Arial" pitchFamily="34" charset="0"/>
                <a:cs typeface="Arial" pitchFamily="34" charset="0"/>
              </a:rPr>
              <a:t>gravitational</a:t>
            </a:r>
            <a:r>
              <a:rPr lang="sk-SK" sz="2000" dirty="0" smtClean="0">
                <a:latin typeface="Arial" pitchFamily="34" charset="0"/>
                <a:cs typeface="Arial" pitchFamily="34" charset="0"/>
              </a:rPr>
              <a:t> </a:t>
            </a:r>
            <a:r>
              <a:rPr lang="sk-SK" sz="2000" dirty="0" err="1" smtClean="0">
                <a:latin typeface="Arial" pitchFamily="34" charset="0"/>
                <a:cs typeface="Arial" pitchFamily="34" charset="0"/>
              </a:rPr>
              <a:t>separation</a:t>
            </a:r>
            <a:endParaRPr lang="sk-SK" sz="2000" dirty="0" smtClean="0">
              <a:latin typeface="Arial" pitchFamily="34" charset="0"/>
              <a:cs typeface="Arial" pitchFamily="34" charset="0"/>
            </a:endParaRPr>
          </a:p>
          <a:p>
            <a:r>
              <a:rPr lang="sk-SK" sz="2000" dirty="0" smtClean="0">
                <a:latin typeface="Arial" pitchFamily="34" charset="0"/>
                <a:cs typeface="Arial" pitchFamily="34" charset="0"/>
              </a:rPr>
              <a:t>   (</a:t>
            </a:r>
            <a:r>
              <a:rPr lang="sk-SK" sz="2000" dirty="0" err="1" smtClean="0">
                <a:latin typeface="Arial" pitchFamily="34" charset="0"/>
                <a:cs typeface="Arial" pitchFamily="34" charset="0"/>
              </a:rPr>
              <a:t>largest</a:t>
            </a:r>
            <a:r>
              <a:rPr lang="sk-SK" sz="2000" dirty="0" smtClean="0">
                <a:latin typeface="Arial" pitchFamily="34" charset="0"/>
                <a:cs typeface="Arial" pitchFamily="34" charset="0"/>
              </a:rPr>
              <a:t> </a:t>
            </a:r>
            <a:r>
              <a:rPr lang="sk-SK" sz="2000" dirty="0" err="1" smtClean="0">
                <a:latin typeface="Arial" pitchFamily="34" charset="0"/>
                <a:cs typeface="Arial" pitchFamily="34" charset="0"/>
              </a:rPr>
              <a:t>pieces</a:t>
            </a:r>
            <a:r>
              <a:rPr lang="sk-SK" sz="2000" dirty="0" smtClean="0">
                <a:latin typeface="Arial" pitchFamily="34" charset="0"/>
                <a:cs typeface="Arial" pitchFamily="34" charset="0"/>
              </a:rPr>
              <a:t> at </a:t>
            </a:r>
            <a:r>
              <a:rPr lang="sk-SK" sz="2000" dirty="0" err="1" smtClean="0">
                <a:latin typeface="Arial" pitchFamily="34" charset="0"/>
                <a:cs typeface="Arial" pitchFamily="34" charset="0"/>
              </a:rPr>
              <a:t>the</a:t>
            </a:r>
            <a:r>
              <a:rPr lang="sk-SK" sz="2000" dirty="0" smtClean="0">
                <a:latin typeface="Arial" pitchFamily="34" charset="0"/>
                <a:cs typeface="Arial" pitchFamily="34" charset="0"/>
              </a:rPr>
              <a:t> </a:t>
            </a:r>
            <a:r>
              <a:rPr lang="sk-SK" sz="2000" dirty="0" err="1" smtClean="0">
                <a:latin typeface="Arial" pitchFamily="34" charset="0"/>
                <a:cs typeface="Arial" pitchFamily="34" charset="0"/>
              </a:rPr>
              <a:t>bottom</a:t>
            </a:r>
            <a:r>
              <a:rPr lang="sk-SK" sz="2000" dirty="0" smtClean="0">
                <a:latin typeface="Arial" pitchFamily="34" charset="0"/>
                <a:cs typeface="Arial" pitchFamily="34" charset="0"/>
              </a:rPr>
              <a:t> of </a:t>
            </a:r>
            <a:r>
              <a:rPr lang="sk-SK" sz="2000" dirty="0" err="1" smtClean="0">
                <a:latin typeface="Arial" pitchFamily="34" charset="0"/>
                <a:cs typeface="Arial" pitchFamily="34" charset="0"/>
              </a:rPr>
              <a:t>the</a:t>
            </a:r>
            <a:r>
              <a:rPr lang="sk-SK" sz="2000" dirty="0" smtClean="0">
                <a:latin typeface="Arial" pitchFamily="34" charset="0"/>
                <a:cs typeface="Arial" pitchFamily="34" charset="0"/>
              </a:rPr>
              <a:t> slope)</a:t>
            </a:r>
            <a:endParaRPr lang="en-GB" sz="2000" dirty="0">
              <a:latin typeface="Arial" pitchFamily="34" charset="0"/>
              <a:cs typeface="Arial" pitchFamily="34" charset="0"/>
            </a:endParaRPr>
          </a:p>
        </p:txBody>
      </p:sp>
      <p:pic>
        <p:nvPicPr>
          <p:cNvPr id="13" name="Obrázo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5452" y="863048"/>
            <a:ext cx="7103199" cy="462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351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692696"/>
            <a:ext cx="8715436" cy="6165304"/>
          </a:xfrm>
        </p:spPr>
        <p:txBody>
          <a:bodyPr>
            <a:normAutofit/>
          </a:bodyPr>
          <a:lstStyle/>
          <a:p>
            <a:pPr algn="l"/>
            <a:r>
              <a:rPr lang="en-GB" sz="2800" b="1" dirty="0">
                <a:solidFill>
                  <a:srgbClr val="0000CC"/>
                </a:solidFill>
                <a:latin typeface="Arial" pitchFamily="34" charset="0"/>
                <a:cs typeface="Arial" pitchFamily="34" charset="0"/>
              </a:rPr>
              <a:t>Mechanical energy:</a:t>
            </a:r>
            <a:endParaRPr lang="en-GB" sz="2800" b="1" dirty="0">
              <a:solidFill>
                <a:schemeClr val="tx1"/>
              </a:solidFill>
              <a:latin typeface="Arial" pitchFamily="34" charset="0"/>
              <a:cs typeface="Arial" pitchFamily="34" charset="0"/>
            </a:endParaRPr>
          </a:p>
          <a:p>
            <a:pPr algn="l"/>
            <a:r>
              <a:rPr lang="en-GB" sz="2800" dirty="0">
                <a:solidFill>
                  <a:srgbClr val="0000CC"/>
                </a:solidFill>
                <a:latin typeface="Arial" pitchFamily="34" charset="0"/>
                <a:cs typeface="Arial" pitchFamily="34" charset="0"/>
              </a:rPr>
              <a:t>Elastic energy </a:t>
            </a:r>
            <a:r>
              <a:rPr lang="en-GB" sz="2800" dirty="0">
                <a:solidFill>
                  <a:schemeClr val="tx1"/>
                </a:solidFill>
                <a:latin typeface="Arial" pitchFamily="34" charset="0"/>
                <a:cs typeface="Arial" pitchFamily="34" charset="0"/>
              </a:rPr>
              <a:t>(</a:t>
            </a:r>
            <a:r>
              <a:rPr lang="en-GB" sz="2800" dirty="0" err="1">
                <a:solidFill>
                  <a:schemeClr val="tx1"/>
                </a:solidFill>
                <a:latin typeface="Arial" pitchFamily="34" charset="0"/>
                <a:cs typeface="Arial" pitchFamily="34" charset="0"/>
              </a:rPr>
              <a:t>E</a:t>
            </a:r>
            <a:r>
              <a:rPr lang="en-GB" sz="2800" baseline="-25000" dirty="0" err="1">
                <a:solidFill>
                  <a:schemeClr val="tx1"/>
                </a:solidFill>
                <a:latin typeface="Arial" pitchFamily="34" charset="0"/>
                <a:cs typeface="Arial" pitchFamily="34" charset="0"/>
              </a:rPr>
              <a:t>El</a:t>
            </a:r>
            <a:r>
              <a:rPr lang="en-GB" sz="2800" dirty="0">
                <a:solidFill>
                  <a:schemeClr val="tx1"/>
                </a:solidFill>
                <a:latin typeface="Arial" pitchFamily="34" charset="0"/>
                <a:cs typeface="Arial" pitchFamily="34" charset="0"/>
              </a:rPr>
              <a:t>) - </a:t>
            </a:r>
            <a:r>
              <a:rPr lang="en-US" sz="2800" dirty="0">
                <a:solidFill>
                  <a:schemeClr val="tx1"/>
                </a:solidFill>
                <a:latin typeface="Arial" pitchFamily="34" charset="0"/>
                <a:cs typeface="Arial" pitchFamily="34" charset="0"/>
              </a:rPr>
              <a:t>is the potential mechanical energy stored in the configuration of a material or physical system as work is performed to distort its volume or shape. Elastic energy occurs when objects are compressed and stretched, or generally deformed in any manner.</a:t>
            </a: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where </a:t>
            </a:r>
            <a:r>
              <a:rPr lang="en-US" sz="2800" i="1" dirty="0">
                <a:solidFill>
                  <a:schemeClr val="tx1"/>
                </a:solidFill>
                <a:latin typeface="Arial" pitchFamily="34" charset="0"/>
                <a:cs typeface="Arial" pitchFamily="34" charset="0"/>
              </a:rPr>
              <a:t>k</a:t>
            </a:r>
            <a:r>
              <a:rPr lang="en-US" sz="2800" dirty="0">
                <a:solidFill>
                  <a:schemeClr val="tx1"/>
                </a:solidFill>
                <a:latin typeface="Arial" pitchFamily="34" charset="0"/>
                <a:cs typeface="Arial" pitchFamily="34" charset="0"/>
              </a:rPr>
              <a:t> is so called spring constant and</a:t>
            </a:r>
          </a:p>
          <a:p>
            <a:pPr algn="l"/>
            <a:r>
              <a:rPr lang="en-US" sz="2800" dirty="0">
                <a:solidFill>
                  <a:schemeClr val="tx1"/>
                </a:solidFill>
                <a:latin typeface="Arial" pitchFamily="34" charset="0"/>
                <a:cs typeface="Arial" pitchFamily="34" charset="0"/>
                <a:sym typeface="Symbol"/>
              </a:rPr>
              <a:t></a:t>
            </a:r>
            <a:r>
              <a:rPr lang="en-US" sz="2800" dirty="0">
                <a:solidFill>
                  <a:schemeClr val="tx1"/>
                </a:solidFill>
                <a:latin typeface="Arial" pitchFamily="34" charset="0"/>
                <a:cs typeface="Arial" pitchFamily="34" charset="0"/>
              </a:rPr>
              <a:t>l is the length change of the spring.</a:t>
            </a:r>
          </a:p>
          <a:p>
            <a:pPr algn="l"/>
            <a:endParaRPr lang="en-US" sz="1000" dirty="0">
              <a:solidFill>
                <a:schemeClr val="tx1"/>
              </a:solidFill>
              <a:latin typeface="Arial" pitchFamily="34" charset="0"/>
              <a:cs typeface="Arial" pitchFamily="34" charset="0"/>
            </a:endParaRPr>
          </a:p>
          <a:p>
            <a:pPr algn="l"/>
            <a:endParaRPr lang="en-US" sz="2800" dirty="0">
              <a:solidFill>
                <a:schemeClr val="tx1"/>
              </a:solidFill>
              <a:latin typeface="Arial" pitchFamily="34" charset="0"/>
              <a:cs typeface="Arial" pitchFamily="34" charset="0"/>
            </a:endParaRPr>
          </a:p>
          <a:p>
            <a:pPr algn="l"/>
            <a:endParaRPr lang="en-GB" sz="2800" dirty="0">
              <a:solidFill>
                <a:schemeClr val="tx1"/>
              </a:solidFill>
              <a:latin typeface="Arial" pitchFamily="34" charset="0"/>
              <a:cs typeface="Arial" pitchFamily="34" charset="0"/>
            </a:endParaRPr>
          </a:p>
        </p:txBody>
      </p:sp>
      <p:sp>
        <p:nvSpPr>
          <p:cNvPr id="5" name="Nadpis 1"/>
          <p:cNvSpPr>
            <a:spLocks noGrp="1"/>
          </p:cNvSpPr>
          <p:nvPr>
            <p:ph type="ctrTitle"/>
          </p:nvPr>
        </p:nvSpPr>
        <p:spPr>
          <a:xfrm>
            <a:off x="0" y="1"/>
            <a:ext cx="9144000" cy="620688"/>
          </a:xfrm>
        </p:spPr>
        <p:txBody>
          <a:bodyPr>
            <a:noAutofit/>
          </a:bodyPr>
          <a:lstStyle/>
          <a:p>
            <a:r>
              <a:rPr lang="en-GB" sz="3600" dirty="0"/>
              <a:t>basic terms and quantities</a:t>
            </a:r>
          </a:p>
        </p:txBody>
      </p:sp>
      <p:graphicFrame>
        <p:nvGraphicFramePr>
          <p:cNvPr id="141315" name="Object 12"/>
          <p:cNvGraphicFramePr>
            <a:graphicFrameLocks noChangeAspect="1"/>
          </p:cNvGraphicFramePr>
          <p:nvPr/>
        </p:nvGraphicFramePr>
        <p:xfrm>
          <a:off x="484188" y="4076700"/>
          <a:ext cx="2006600" cy="984250"/>
        </p:xfrm>
        <a:graphic>
          <a:graphicData uri="http://schemas.openxmlformats.org/presentationml/2006/ole">
            <mc:AlternateContent xmlns:mc="http://schemas.openxmlformats.org/markup-compatibility/2006">
              <mc:Choice xmlns:v="urn:schemas-microsoft-com:vml" Requires="v">
                <p:oleObj spid="_x0000_s25614" name="Rovnica" r:id="rId3" imgW="799920" imgH="393480" progId="Equation.3">
                  <p:embed/>
                </p:oleObj>
              </mc:Choice>
              <mc:Fallback>
                <p:oleObj name="Rovnica" r:id="rId3" imgW="799920" imgH="393480" progId="Equation.3">
                  <p:embed/>
                  <p:pic>
                    <p:nvPicPr>
                      <p:cNvPr id="14131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4076700"/>
                        <a:ext cx="20066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5" cstate="print"/>
          <a:srcRect/>
          <a:stretch>
            <a:fillRect/>
          </a:stretch>
        </p:blipFill>
        <p:spPr bwMode="auto">
          <a:xfrm>
            <a:off x="6948264" y="3717032"/>
            <a:ext cx="1871663" cy="2089150"/>
          </a:xfrm>
          <a:prstGeom prst="rect">
            <a:avLst/>
          </a:prstGeom>
          <a:noFill/>
          <a:ln w="9525">
            <a:noFill/>
            <a:miter lim="800000"/>
            <a:headEnd/>
            <a:tailEnd/>
          </a:ln>
        </p:spPr>
      </p:pic>
      <p:pic>
        <p:nvPicPr>
          <p:cNvPr id="141316" name="Picture 4"/>
          <p:cNvPicPr>
            <a:picLocks noChangeAspect="1" noChangeArrowheads="1"/>
          </p:cNvPicPr>
          <p:nvPr/>
        </p:nvPicPr>
        <p:blipFill>
          <a:blip r:embed="rId6" cstate="print"/>
          <a:srcRect/>
          <a:stretch>
            <a:fillRect/>
          </a:stretch>
        </p:blipFill>
        <p:spPr bwMode="auto">
          <a:xfrm>
            <a:off x="3059832" y="4005064"/>
            <a:ext cx="3724275" cy="1228725"/>
          </a:xfrm>
          <a:prstGeom prst="rect">
            <a:avLst/>
          </a:prstGeom>
          <a:noFill/>
          <a:ln w="9525">
            <a:noFill/>
            <a:miter lim="800000"/>
            <a:headEnd/>
            <a:tailEnd/>
          </a:ln>
        </p:spPr>
      </p:pic>
    </p:spTree>
    <p:extLst>
      <p:ext uri="{BB962C8B-B14F-4D97-AF65-F5344CB8AC3E}">
        <p14:creationId xmlns:p14="http://schemas.microsoft.com/office/powerpoint/2010/main" val="13308888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460878" y="2636912"/>
            <a:ext cx="8159862" cy="1077218"/>
          </a:xfrm>
          <a:prstGeom prst="rect">
            <a:avLst/>
          </a:prstGeom>
          <a:noFill/>
        </p:spPr>
        <p:txBody>
          <a:bodyPr wrap="none" rtlCol="0">
            <a:spAutoFit/>
          </a:bodyPr>
          <a:lstStyle/>
          <a:p>
            <a:pPr algn="ctr"/>
            <a:r>
              <a:rPr lang="en-US" sz="3200" dirty="0" err="1" smtClean="0"/>
              <a:t>Appedix</a:t>
            </a:r>
            <a:r>
              <a:rPr lang="sk-SK" sz="3200" dirty="0" smtClean="0"/>
              <a:t> 1</a:t>
            </a:r>
            <a:r>
              <a:rPr lang="en-US" sz="3200" dirty="0" smtClean="0"/>
              <a:t> </a:t>
            </a:r>
            <a:r>
              <a:rPr lang="en-US" sz="3200" dirty="0"/>
              <a:t>– derivation of the free-fall equations</a:t>
            </a:r>
          </a:p>
          <a:p>
            <a:pPr algn="ctr"/>
            <a:r>
              <a:rPr lang="en-US" sz="3200" dirty="0"/>
              <a:t>(</a:t>
            </a:r>
            <a:r>
              <a:rPr lang="sk-SK" sz="3200" dirty="0" err="1"/>
              <a:t>using</a:t>
            </a:r>
            <a:r>
              <a:rPr lang="sk-SK" sz="3200" dirty="0"/>
              <a:t> </a:t>
            </a:r>
            <a:r>
              <a:rPr lang="sk-SK" sz="3200" dirty="0" err="1"/>
              <a:t>integration</a:t>
            </a:r>
            <a:r>
              <a:rPr lang="en-US" sz="3200" dirty="0"/>
              <a:t>)</a:t>
            </a:r>
            <a:endParaRPr lang="sk-SK" sz="3200" dirty="0"/>
          </a:p>
        </p:txBody>
      </p:sp>
    </p:spTree>
    <p:extLst>
      <p:ext uri="{BB962C8B-B14F-4D97-AF65-F5344CB8AC3E}">
        <p14:creationId xmlns:p14="http://schemas.microsoft.com/office/powerpoint/2010/main" val="1970681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0"/>
            <a:ext cx="8229600" cy="620688"/>
          </a:xfrm>
        </p:spPr>
        <p:txBody>
          <a:bodyPr>
            <a:noAutofit/>
          </a:bodyPr>
          <a:lstStyle/>
          <a:p>
            <a:r>
              <a:rPr lang="en-US" sz="3600" dirty="0">
                <a:solidFill>
                  <a:srgbClr val="002060"/>
                </a:solidFill>
              </a:rPr>
              <a:t>free fall – basic equations (1/2)</a:t>
            </a:r>
          </a:p>
        </p:txBody>
      </p:sp>
      <p:sp>
        <p:nvSpPr>
          <p:cNvPr id="10" name="BlokTextu 9"/>
          <p:cNvSpPr txBox="1"/>
          <p:nvPr/>
        </p:nvSpPr>
        <p:spPr>
          <a:xfrm>
            <a:off x="118865" y="1032852"/>
            <a:ext cx="7887096" cy="461665"/>
          </a:xfrm>
          <a:prstGeom prst="rect">
            <a:avLst/>
          </a:prstGeom>
          <a:noFill/>
        </p:spPr>
        <p:txBody>
          <a:bodyPr wrap="none" rtlCol="0">
            <a:spAutoFit/>
          </a:bodyPr>
          <a:lstStyle/>
          <a:p>
            <a:r>
              <a:rPr lang="en-US" sz="2400" dirty="0">
                <a:latin typeface="Arial" pitchFamily="34" charset="0"/>
                <a:cs typeface="Arial" pitchFamily="34" charset="0"/>
              </a:rPr>
              <a:t>From the definition of velocity and acceleration it follows:</a:t>
            </a:r>
            <a:endParaRPr lang="sk-SK" sz="2400" dirty="0">
              <a:latin typeface="Arial" pitchFamily="34" charset="0"/>
              <a:cs typeface="Arial" pitchFamily="34" charset="0"/>
            </a:endParaRPr>
          </a:p>
        </p:txBody>
      </p:sp>
      <p:sp>
        <p:nvSpPr>
          <p:cNvPr id="11" name="BlokTextu 10"/>
          <p:cNvSpPr txBox="1"/>
          <p:nvPr/>
        </p:nvSpPr>
        <p:spPr>
          <a:xfrm>
            <a:off x="303292" y="2630488"/>
            <a:ext cx="6968574" cy="461665"/>
          </a:xfrm>
          <a:prstGeom prst="rect">
            <a:avLst/>
          </a:prstGeom>
          <a:noFill/>
        </p:spPr>
        <p:txBody>
          <a:bodyPr wrap="none" rtlCol="0">
            <a:spAutoFit/>
          </a:bodyPr>
          <a:lstStyle/>
          <a:p>
            <a:r>
              <a:rPr lang="en-US" sz="2400" dirty="0">
                <a:latin typeface="Arial" pitchFamily="34" charset="0"/>
                <a:cs typeface="Arial" pitchFamily="34" charset="0"/>
              </a:rPr>
              <a:t>Integrating this equation with respect to t, we get:</a:t>
            </a:r>
            <a:endParaRPr lang="sk-SK" sz="2400" dirty="0">
              <a:latin typeface="Arial" pitchFamily="34" charset="0"/>
              <a:cs typeface="Arial" pitchFamily="34" charset="0"/>
            </a:endParaRPr>
          </a:p>
        </p:txBody>
      </p:sp>
      <p:graphicFrame>
        <p:nvGraphicFramePr>
          <p:cNvPr id="156675" name="Object 6"/>
          <p:cNvGraphicFramePr>
            <a:graphicFrameLocks noChangeAspect="1"/>
          </p:cNvGraphicFramePr>
          <p:nvPr/>
        </p:nvGraphicFramePr>
        <p:xfrm>
          <a:off x="3205761" y="1524679"/>
          <a:ext cx="1163637" cy="960438"/>
        </p:xfrm>
        <a:graphic>
          <a:graphicData uri="http://schemas.openxmlformats.org/presentationml/2006/ole">
            <mc:AlternateContent xmlns:mc="http://schemas.openxmlformats.org/markup-compatibility/2006">
              <mc:Choice xmlns:v="urn:schemas-microsoft-com:vml" Requires="v">
                <p:oleObj spid="_x0000_s26704" name="Rovnica" r:id="rId3" imgW="507960" imgH="419040" progId="Equation.3">
                  <p:embed/>
                </p:oleObj>
              </mc:Choice>
              <mc:Fallback>
                <p:oleObj name="Rovnica" r:id="rId3" imgW="507960" imgH="419040" progId="Equation.3">
                  <p:embed/>
                  <p:pic>
                    <p:nvPicPr>
                      <p:cNvPr id="156675"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761" y="1524679"/>
                        <a:ext cx="1163637"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6" name="Object 4"/>
          <p:cNvGraphicFramePr>
            <a:graphicFrameLocks noChangeAspect="1"/>
          </p:cNvGraphicFramePr>
          <p:nvPr/>
        </p:nvGraphicFramePr>
        <p:xfrm>
          <a:off x="2152650" y="3141663"/>
          <a:ext cx="2416175" cy="1106487"/>
        </p:xfrm>
        <a:graphic>
          <a:graphicData uri="http://schemas.openxmlformats.org/presentationml/2006/ole">
            <mc:AlternateContent xmlns:mc="http://schemas.openxmlformats.org/markup-compatibility/2006">
              <mc:Choice xmlns:v="urn:schemas-microsoft-com:vml" Requires="v">
                <p:oleObj spid="_x0000_s26705" name="Rovnica" r:id="rId5" imgW="1054080" imgH="482400" progId="Equation.3">
                  <p:embed/>
                </p:oleObj>
              </mc:Choice>
              <mc:Fallback>
                <p:oleObj name="Rovnica" r:id="rId5" imgW="1054080" imgH="482400" progId="Equation.3">
                  <p:embed/>
                  <p:pic>
                    <p:nvPicPr>
                      <p:cNvPr id="1566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3141663"/>
                        <a:ext cx="2416175" cy="110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7" name="Object 5"/>
          <p:cNvGraphicFramePr>
            <a:graphicFrameLocks noChangeAspect="1"/>
          </p:cNvGraphicFramePr>
          <p:nvPr/>
        </p:nvGraphicFramePr>
        <p:xfrm>
          <a:off x="2225675" y="4149725"/>
          <a:ext cx="2101850" cy="931863"/>
        </p:xfrm>
        <a:graphic>
          <a:graphicData uri="http://schemas.openxmlformats.org/presentationml/2006/ole">
            <mc:AlternateContent xmlns:mc="http://schemas.openxmlformats.org/markup-compatibility/2006">
              <mc:Choice xmlns:v="urn:schemas-microsoft-com:vml" Requires="v">
                <p:oleObj spid="_x0000_s26706" name="Rovnica" r:id="rId7" imgW="888840" imgH="393480" progId="Equation.3">
                  <p:embed/>
                </p:oleObj>
              </mc:Choice>
              <mc:Fallback>
                <p:oleObj name="Rovnica" r:id="rId7" imgW="888840" imgH="393480" progId="Equation.3">
                  <p:embed/>
                  <p:pic>
                    <p:nvPicPr>
                      <p:cNvPr id="15667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675" y="4149725"/>
                        <a:ext cx="2101850"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8" name="Object 6"/>
          <p:cNvGraphicFramePr>
            <a:graphicFrameLocks noChangeAspect="1"/>
          </p:cNvGraphicFramePr>
          <p:nvPr/>
        </p:nvGraphicFramePr>
        <p:xfrm>
          <a:off x="2397125" y="5805488"/>
          <a:ext cx="1562100" cy="541337"/>
        </p:xfrm>
        <a:graphic>
          <a:graphicData uri="http://schemas.openxmlformats.org/presentationml/2006/ole">
            <mc:AlternateContent xmlns:mc="http://schemas.openxmlformats.org/markup-compatibility/2006">
              <mc:Choice xmlns:v="urn:schemas-microsoft-com:vml" Requires="v">
                <p:oleObj spid="_x0000_s26707" name="Rovnica" r:id="rId9" imgW="660240" imgH="228600" progId="Equation.3">
                  <p:embed/>
                </p:oleObj>
              </mc:Choice>
              <mc:Fallback>
                <p:oleObj name="Rovnica" r:id="rId9" imgW="660240" imgH="228600" progId="Equation.3">
                  <p:embed/>
                  <p:pic>
                    <p:nvPicPr>
                      <p:cNvPr id="15667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7125" y="5805488"/>
                        <a:ext cx="1562100"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9" name="Object 7"/>
          <p:cNvGraphicFramePr>
            <a:graphicFrameLocks noChangeAspect="1"/>
          </p:cNvGraphicFramePr>
          <p:nvPr/>
        </p:nvGraphicFramePr>
        <p:xfrm>
          <a:off x="2470150" y="6316663"/>
          <a:ext cx="1592263" cy="541337"/>
        </p:xfrm>
        <a:graphic>
          <a:graphicData uri="http://schemas.openxmlformats.org/presentationml/2006/ole">
            <mc:AlternateContent xmlns:mc="http://schemas.openxmlformats.org/markup-compatibility/2006">
              <mc:Choice xmlns:v="urn:schemas-microsoft-com:vml" Requires="v">
                <p:oleObj spid="_x0000_s26708" name="Rovnica" r:id="rId11" imgW="672840" imgH="228600" progId="Equation.3">
                  <p:embed/>
                </p:oleObj>
              </mc:Choice>
              <mc:Fallback>
                <p:oleObj name="Rovnica" r:id="rId11" imgW="672840" imgH="228600" progId="Equation.3">
                  <p:embed/>
                  <p:pic>
                    <p:nvPicPr>
                      <p:cNvPr id="15667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0150" y="6316663"/>
                        <a:ext cx="1592263"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BlokTextu 15"/>
          <p:cNvSpPr txBox="1"/>
          <p:nvPr/>
        </p:nvSpPr>
        <p:spPr>
          <a:xfrm>
            <a:off x="4572000" y="5534561"/>
            <a:ext cx="4302781" cy="1323439"/>
          </a:xfrm>
          <a:prstGeom prst="rect">
            <a:avLst/>
          </a:prstGeom>
          <a:noFill/>
        </p:spPr>
        <p:txBody>
          <a:bodyPr wrap="none" rtlCol="0">
            <a:spAutoFit/>
          </a:bodyPr>
          <a:lstStyle/>
          <a:p>
            <a:r>
              <a:rPr lang="en-US" sz="2000" dirty="0">
                <a:latin typeface="Arial" pitchFamily="34" charset="0"/>
                <a:cs typeface="Arial" pitchFamily="34" charset="0"/>
              </a:rPr>
              <a:t>Accepting the original condition that </a:t>
            </a:r>
          </a:p>
          <a:p>
            <a:r>
              <a:rPr lang="en-US" sz="2000" dirty="0">
                <a:latin typeface="Arial" pitchFamily="34" charset="0"/>
                <a:cs typeface="Arial" pitchFamily="34" charset="0"/>
              </a:rPr>
              <a:t>for the time t = 0 the initial velocity </a:t>
            </a:r>
          </a:p>
          <a:p>
            <a:r>
              <a:rPr lang="en-US" sz="2000" dirty="0">
                <a:latin typeface="Arial" pitchFamily="34" charset="0"/>
                <a:cs typeface="Arial" pitchFamily="34" charset="0"/>
              </a:rPr>
              <a:t>of the object at some level  z</a:t>
            </a:r>
            <a:r>
              <a:rPr lang="en-US" sz="2000" baseline="-25000" dirty="0">
                <a:latin typeface="Arial" pitchFamily="34" charset="0"/>
                <a:cs typeface="Arial" pitchFamily="34" charset="0"/>
              </a:rPr>
              <a:t>0</a:t>
            </a:r>
            <a:r>
              <a:rPr lang="en-US" sz="2000" dirty="0">
                <a:latin typeface="Arial" pitchFamily="34" charset="0"/>
                <a:cs typeface="Arial" pitchFamily="34" charset="0"/>
              </a:rPr>
              <a:t> is v</a:t>
            </a:r>
            <a:r>
              <a:rPr lang="en-US" sz="2000" baseline="-25000" dirty="0">
                <a:latin typeface="Arial" pitchFamily="34" charset="0"/>
                <a:cs typeface="Arial" pitchFamily="34" charset="0"/>
              </a:rPr>
              <a:t>0</a:t>
            </a:r>
            <a:r>
              <a:rPr lang="en-US" sz="2000" dirty="0">
                <a:latin typeface="Arial" pitchFamily="34" charset="0"/>
                <a:cs typeface="Arial" pitchFamily="34" charset="0"/>
              </a:rPr>
              <a:t>,</a:t>
            </a:r>
          </a:p>
          <a:p>
            <a:r>
              <a:rPr lang="en-US" sz="2000" dirty="0">
                <a:latin typeface="Arial" pitchFamily="34" charset="0"/>
                <a:cs typeface="Arial" pitchFamily="34" charset="0"/>
              </a:rPr>
              <a:t>we get: c</a:t>
            </a:r>
            <a:r>
              <a:rPr lang="en-US" sz="2000" baseline="-25000" dirty="0">
                <a:latin typeface="Arial" pitchFamily="34" charset="0"/>
                <a:cs typeface="Arial" pitchFamily="34" charset="0"/>
              </a:rPr>
              <a:t>3</a:t>
            </a:r>
            <a:r>
              <a:rPr lang="en-US" sz="2000" dirty="0">
                <a:latin typeface="Arial" pitchFamily="34" charset="0"/>
                <a:cs typeface="Arial" pitchFamily="34" charset="0"/>
              </a:rPr>
              <a:t>=</a:t>
            </a:r>
            <a:r>
              <a:rPr lang="en-US" sz="2000" dirty="0">
                <a:latin typeface="Symbol" pitchFamily="18" charset="2"/>
                <a:cs typeface="Arial" pitchFamily="34" charset="0"/>
              </a:rPr>
              <a:t>-</a:t>
            </a:r>
            <a:r>
              <a:rPr lang="en-US" sz="2000" dirty="0">
                <a:latin typeface="Arial" pitchFamily="34" charset="0"/>
                <a:cs typeface="Arial" pitchFamily="34" charset="0"/>
              </a:rPr>
              <a:t>v</a:t>
            </a:r>
            <a:r>
              <a:rPr lang="en-US" sz="2000" baseline="-25000" dirty="0">
                <a:latin typeface="Arial" pitchFamily="34" charset="0"/>
                <a:cs typeface="Arial" pitchFamily="34" charset="0"/>
              </a:rPr>
              <a:t>0</a:t>
            </a:r>
            <a:r>
              <a:rPr lang="en-US" sz="2000" dirty="0">
                <a:latin typeface="Arial" pitchFamily="34" charset="0"/>
                <a:cs typeface="Arial" pitchFamily="34" charset="0"/>
              </a:rPr>
              <a:t>.</a:t>
            </a:r>
            <a:endParaRPr lang="sk-SK" sz="2000" dirty="0">
              <a:latin typeface="Arial" pitchFamily="34" charset="0"/>
              <a:cs typeface="Arial" pitchFamily="34" charset="0"/>
            </a:endParaRPr>
          </a:p>
        </p:txBody>
      </p:sp>
      <p:graphicFrame>
        <p:nvGraphicFramePr>
          <p:cNvPr id="156680" name="Object 8"/>
          <p:cNvGraphicFramePr>
            <a:graphicFrameLocks noChangeAspect="1"/>
          </p:cNvGraphicFramePr>
          <p:nvPr/>
        </p:nvGraphicFramePr>
        <p:xfrm>
          <a:off x="2090738" y="5013325"/>
          <a:ext cx="2373312" cy="931863"/>
        </p:xfrm>
        <a:graphic>
          <a:graphicData uri="http://schemas.openxmlformats.org/presentationml/2006/ole">
            <mc:AlternateContent xmlns:mc="http://schemas.openxmlformats.org/markup-compatibility/2006">
              <mc:Choice xmlns:v="urn:schemas-microsoft-com:vml" Requires="v">
                <p:oleObj spid="_x0000_s26709" name="Rovnica" r:id="rId13" imgW="1002960" imgH="393480" progId="Equation.3">
                  <p:embed/>
                </p:oleObj>
              </mc:Choice>
              <mc:Fallback>
                <p:oleObj name="Rovnica" r:id="rId13" imgW="1002960" imgH="393480" progId="Equation.3">
                  <p:embed/>
                  <p:pic>
                    <p:nvPicPr>
                      <p:cNvPr id="15668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0738" y="5013325"/>
                        <a:ext cx="2373312"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bdĺžnik 16">
            <a:extLst>
              <a:ext uri="{FF2B5EF4-FFF2-40B4-BE49-F238E27FC236}">
                <a16:creationId xmlns:a16="http://schemas.microsoft.com/office/drawing/2014/main" id="{1BAC840F-59C0-4187-A7D8-6CAE0F58F607}"/>
              </a:ext>
            </a:extLst>
          </p:cNvPr>
          <p:cNvSpPr/>
          <p:nvPr/>
        </p:nvSpPr>
        <p:spPr>
          <a:xfrm>
            <a:off x="2388693" y="6346825"/>
            <a:ext cx="1691164"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416191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0"/>
            <a:ext cx="8229600" cy="620688"/>
          </a:xfrm>
        </p:spPr>
        <p:txBody>
          <a:bodyPr>
            <a:noAutofit/>
          </a:bodyPr>
          <a:lstStyle/>
          <a:p>
            <a:r>
              <a:rPr lang="en-US" sz="3600" dirty="0">
                <a:solidFill>
                  <a:srgbClr val="002060"/>
                </a:solidFill>
              </a:rPr>
              <a:t>free fall – basic equations (2/2)</a:t>
            </a:r>
          </a:p>
        </p:txBody>
      </p:sp>
      <p:sp>
        <p:nvSpPr>
          <p:cNvPr id="11" name="BlokTextu 10"/>
          <p:cNvSpPr txBox="1"/>
          <p:nvPr/>
        </p:nvSpPr>
        <p:spPr>
          <a:xfrm>
            <a:off x="206938" y="1340768"/>
            <a:ext cx="8937062" cy="461665"/>
          </a:xfrm>
          <a:prstGeom prst="rect">
            <a:avLst/>
          </a:prstGeom>
          <a:noFill/>
        </p:spPr>
        <p:txBody>
          <a:bodyPr wrap="none" rtlCol="0">
            <a:spAutoFit/>
          </a:bodyPr>
          <a:lstStyle/>
          <a:p>
            <a:r>
              <a:rPr lang="en-US" sz="2400" dirty="0">
                <a:latin typeface="Arial" pitchFamily="34" charset="0"/>
                <a:cs typeface="Arial" pitchFamily="34" charset="0"/>
              </a:rPr>
              <a:t>In further step we integrate this equation again with respect to t:</a:t>
            </a:r>
            <a:endParaRPr lang="sk-SK" sz="2400" dirty="0">
              <a:latin typeface="Arial" pitchFamily="34" charset="0"/>
              <a:cs typeface="Arial" pitchFamily="34" charset="0"/>
            </a:endParaRPr>
          </a:p>
        </p:txBody>
      </p:sp>
      <p:graphicFrame>
        <p:nvGraphicFramePr>
          <p:cNvPr id="156676" name="Object 4"/>
          <p:cNvGraphicFramePr>
            <a:graphicFrameLocks noChangeAspect="1"/>
          </p:cNvGraphicFramePr>
          <p:nvPr/>
        </p:nvGraphicFramePr>
        <p:xfrm>
          <a:off x="2757488" y="1844675"/>
          <a:ext cx="2738437" cy="641350"/>
        </p:xfrm>
        <a:graphic>
          <a:graphicData uri="http://schemas.openxmlformats.org/presentationml/2006/ole">
            <mc:AlternateContent xmlns:mc="http://schemas.openxmlformats.org/markup-compatibility/2006">
              <mc:Choice xmlns:v="urn:schemas-microsoft-com:vml" Requires="v">
                <p:oleObj spid="_x0000_s27741" name="Rovnica" r:id="rId3" imgW="1193760" imgH="279360" progId="Equation.3">
                  <p:embed/>
                </p:oleObj>
              </mc:Choice>
              <mc:Fallback>
                <p:oleObj name="Rovnica" r:id="rId3" imgW="1193760" imgH="279360" progId="Equation.3">
                  <p:embed/>
                  <p:pic>
                    <p:nvPicPr>
                      <p:cNvPr id="1566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1844675"/>
                        <a:ext cx="2738437"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79" name="Object 7"/>
          <p:cNvGraphicFramePr>
            <a:graphicFrameLocks noChangeAspect="1"/>
          </p:cNvGraphicFramePr>
          <p:nvPr/>
        </p:nvGraphicFramePr>
        <p:xfrm>
          <a:off x="3262313" y="836613"/>
          <a:ext cx="1592262" cy="541337"/>
        </p:xfrm>
        <a:graphic>
          <a:graphicData uri="http://schemas.openxmlformats.org/presentationml/2006/ole">
            <mc:AlternateContent xmlns:mc="http://schemas.openxmlformats.org/markup-compatibility/2006">
              <mc:Choice xmlns:v="urn:schemas-microsoft-com:vml" Requires="v">
                <p:oleObj spid="_x0000_s27742" name="Rovnica" r:id="rId5" imgW="672840" imgH="228600" progId="Equation.3">
                  <p:embed/>
                </p:oleObj>
              </mc:Choice>
              <mc:Fallback>
                <p:oleObj name="Rovnica" r:id="rId5" imgW="672840" imgH="228600" progId="Equation.3">
                  <p:embed/>
                  <p:pic>
                    <p:nvPicPr>
                      <p:cNvPr id="15667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313" y="836613"/>
                        <a:ext cx="1592262" cy="54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BlokTextu 15"/>
          <p:cNvSpPr txBox="1"/>
          <p:nvPr/>
        </p:nvSpPr>
        <p:spPr>
          <a:xfrm>
            <a:off x="4127883" y="5842337"/>
            <a:ext cx="4884671" cy="1015663"/>
          </a:xfrm>
          <a:prstGeom prst="rect">
            <a:avLst/>
          </a:prstGeom>
          <a:noFill/>
        </p:spPr>
        <p:txBody>
          <a:bodyPr wrap="none" rtlCol="0">
            <a:spAutoFit/>
          </a:bodyPr>
          <a:lstStyle/>
          <a:p>
            <a:r>
              <a:rPr lang="en-US" sz="2000" dirty="0">
                <a:latin typeface="Arial" pitchFamily="34" charset="0"/>
                <a:cs typeface="Arial" pitchFamily="34" charset="0"/>
              </a:rPr>
              <a:t>Accepting the original condition that </a:t>
            </a:r>
          </a:p>
          <a:p>
            <a:r>
              <a:rPr lang="en-US" sz="2000" dirty="0">
                <a:latin typeface="Arial" pitchFamily="34" charset="0"/>
                <a:cs typeface="Arial" pitchFamily="34" charset="0"/>
              </a:rPr>
              <a:t>for the time t = 0 the position of the object</a:t>
            </a:r>
          </a:p>
          <a:p>
            <a:r>
              <a:rPr lang="en-US" sz="2000" dirty="0">
                <a:latin typeface="Arial" pitchFamily="34" charset="0"/>
                <a:cs typeface="Arial" pitchFamily="34" charset="0"/>
              </a:rPr>
              <a:t>is the level  z</a:t>
            </a:r>
            <a:r>
              <a:rPr lang="en-US" sz="2000" baseline="-25000" dirty="0">
                <a:latin typeface="Arial" pitchFamily="34" charset="0"/>
                <a:cs typeface="Arial" pitchFamily="34" charset="0"/>
              </a:rPr>
              <a:t>0</a:t>
            </a:r>
            <a:r>
              <a:rPr lang="en-US" sz="2000" dirty="0">
                <a:latin typeface="Arial" pitchFamily="34" charset="0"/>
                <a:cs typeface="Arial" pitchFamily="34" charset="0"/>
              </a:rPr>
              <a:t> we get: c</a:t>
            </a:r>
            <a:r>
              <a:rPr lang="en-US" sz="2000" baseline="-25000" dirty="0">
                <a:latin typeface="Arial" pitchFamily="34" charset="0"/>
                <a:cs typeface="Arial" pitchFamily="34" charset="0"/>
              </a:rPr>
              <a:t>7</a:t>
            </a:r>
            <a:r>
              <a:rPr lang="en-US" sz="2000" dirty="0">
                <a:latin typeface="Arial" pitchFamily="34" charset="0"/>
                <a:cs typeface="Arial" pitchFamily="34" charset="0"/>
              </a:rPr>
              <a:t>= z</a:t>
            </a:r>
            <a:r>
              <a:rPr lang="en-US" sz="2000" baseline="-25000" dirty="0">
                <a:latin typeface="Arial" pitchFamily="34" charset="0"/>
                <a:cs typeface="Arial" pitchFamily="34" charset="0"/>
              </a:rPr>
              <a:t>0</a:t>
            </a:r>
            <a:r>
              <a:rPr lang="en-US" sz="2000" dirty="0">
                <a:latin typeface="Arial" pitchFamily="34" charset="0"/>
                <a:cs typeface="Arial" pitchFamily="34" charset="0"/>
              </a:rPr>
              <a:t>.</a:t>
            </a:r>
            <a:endParaRPr lang="sk-SK" sz="2000" dirty="0">
              <a:latin typeface="Arial" pitchFamily="34" charset="0"/>
              <a:cs typeface="Arial" pitchFamily="34" charset="0"/>
            </a:endParaRPr>
          </a:p>
        </p:txBody>
      </p:sp>
      <p:graphicFrame>
        <p:nvGraphicFramePr>
          <p:cNvPr id="157704" name="Object 8"/>
          <p:cNvGraphicFramePr>
            <a:graphicFrameLocks noChangeAspect="1"/>
          </p:cNvGraphicFramePr>
          <p:nvPr/>
        </p:nvGraphicFramePr>
        <p:xfrm>
          <a:off x="2411760" y="2564904"/>
          <a:ext cx="3117850" cy="641350"/>
        </p:xfrm>
        <a:graphic>
          <a:graphicData uri="http://schemas.openxmlformats.org/presentationml/2006/ole">
            <mc:AlternateContent xmlns:mc="http://schemas.openxmlformats.org/markup-compatibility/2006">
              <mc:Choice xmlns:v="urn:schemas-microsoft-com:vml" Requires="v">
                <p:oleObj spid="_x0000_s27743" name="Rovnica" r:id="rId7" imgW="1358640" imgH="279360" progId="Equation.3">
                  <p:embed/>
                </p:oleObj>
              </mc:Choice>
              <mc:Fallback>
                <p:oleObj name="Rovnica" r:id="rId7" imgW="1358640" imgH="279360" progId="Equation.3">
                  <p:embed/>
                  <p:pic>
                    <p:nvPicPr>
                      <p:cNvPr id="1577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2564904"/>
                        <a:ext cx="311785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5" name="Object 9"/>
          <p:cNvGraphicFramePr>
            <a:graphicFrameLocks noChangeAspect="1"/>
          </p:cNvGraphicFramePr>
          <p:nvPr/>
        </p:nvGraphicFramePr>
        <p:xfrm>
          <a:off x="2483768" y="3356992"/>
          <a:ext cx="3144838" cy="641350"/>
        </p:xfrm>
        <a:graphic>
          <a:graphicData uri="http://schemas.openxmlformats.org/presentationml/2006/ole">
            <mc:AlternateContent xmlns:mc="http://schemas.openxmlformats.org/markup-compatibility/2006">
              <mc:Choice xmlns:v="urn:schemas-microsoft-com:vml" Requires="v">
                <p:oleObj spid="_x0000_s27744" name="Rovnica" r:id="rId9" imgW="1371600" imgH="279360" progId="Equation.3">
                  <p:embed/>
                </p:oleObj>
              </mc:Choice>
              <mc:Fallback>
                <p:oleObj name="Rovnica" r:id="rId9" imgW="1371600" imgH="279360" progId="Equation.3">
                  <p:embed/>
                  <p:pic>
                    <p:nvPicPr>
                      <p:cNvPr id="15770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3356992"/>
                        <a:ext cx="3144838"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6" name="Object 10"/>
          <p:cNvGraphicFramePr>
            <a:graphicFrameLocks noChangeAspect="1"/>
          </p:cNvGraphicFramePr>
          <p:nvPr/>
        </p:nvGraphicFramePr>
        <p:xfrm>
          <a:off x="2036763" y="3933825"/>
          <a:ext cx="3756025" cy="962025"/>
        </p:xfrm>
        <a:graphic>
          <a:graphicData uri="http://schemas.openxmlformats.org/presentationml/2006/ole">
            <mc:AlternateContent xmlns:mc="http://schemas.openxmlformats.org/markup-compatibility/2006">
              <mc:Choice xmlns:v="urn:schemas-microsoft-com:vml" Requires="v">
                <p:oleObj spid="_x0000_s27745" name="Rovnica" r:id="rId11" imgW="1638000" imgH="419040" progId="Equation.3">
                  <p:embed/>
                </p:oleObj>
              </mc:Choice>
              <mc:Fallback>
                <p:oleObj name="Rovnica" r:id="rId11" imgW="1638000" imgH="419040" progId="Equation.3">
                  <p:embed/>
                  <p:pic>
                    <p:nvPicPr>
                      <p:cNvPr id="157706"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6763" y="3933825"/>
                        <a:ext cx="375602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7" name="Object 11"/>
          <p:cNvGraphicFramePr>
            <a:graphicFrameLocks noChangeAspect="1"/>
          </p:cNvGraphicFramePr>
          <p:nvPr/>
        </p:nvGraphicFramePr>
        <p:xfrm>
          <a:off x="2627784" y="4797152"/>
          <a:ext cx="2503487" cy="962025"/>
        </p:xfrm>
        <a:graphic>
          <a:graphicData uri="http://schemas.openxmlformats.org/presentationml/2006/ole">
            <mc:AlternateContent xmlns:mc="http://schemas.openxmlformats.org/markup-compatibility/2006">
              <mc:Choice xmlns:v="urn:schemas-microsoft-com:vml" Requires="v">
                <p:oleObj spid="_x0000_s27746" name="Rovnica" r:id="rId13" imgW="1091880" imgH="419040" progId="Equation.3">
                  <p:embed/>
                </p:oleObj>
              </mc:Choice>
              <mc:Fallback>
                <p:oleObj name="Rovnica" r:id="rId13" imgW="1091880" imgH="419040" progId="Equation.3">
                  <p:embed/>
                  <p:pic>
                    <p:nvPicPr>
                      <p:cNvPr id="157707"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7784" y="4797152"/>
                        <a:ext cx="2503487"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708" name="Object 12"/>
          <p:cNvGraphicFramePr>
            <a:graphicFrameLocks noChangeAspect="1"/>
          </p:cNvGraphicFramePr>
          <p:nvPr/>
        </p:nvGraphicFramePr>
        <p:xfrm>
          <a:off x="812800" y="5689600"/>
          <a:ext cx="2678113" cy="903288"/>
        </p:xfrm>
        <a:graphic>
          <a:graphicData uri="http://schemas.openxmlformats.org/presentationml/2006/ole">
            <mc:AlternateContent xmlns:mc="http://schemas.openxmlformats.org/markup-compatibility/2006">
              <mc:Choice xmlns:v="urn:schemas-microsoft-com:vml" Requires="v">
                <p:oleObj spid="_x0000_s27747" name="Rovnica" r:id="rId15" imgW="1168200" imgH="393480" progId="Equation.3">
                  <p:embed/>
                </p:oleObj>
              </mc:Choice>
              <mc:Fallback>
                <p:oleObj name="Rovnica" r:id="rId15" imgW="1168200" imgH="393480" progId="Equation.3">
                  <p:embed/>
                  <p:pic>
                    <p:nvPicPr>
                      <p:cNvPr id="157708"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2800" y="5689600"/>
                        <a:ext cx="267811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Obdĺžnik 16"/>
          <p:cNvSpPr/>
          <p:nvPr/>
        </p:nvSpPr>
        <p:spPr>
          <a:xfrm>
            <a:off x="683568" y="5689600"/>
            <a:ext cx="2808312" cy="979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3504282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1392452" y="2636912"/>
            <a:ext cx="6296724" cy="1569660"/>
          </a:xfrm>
          <a:prstGeom prst="rect">
            <a:avLst/>
          </a:prstGeom>
          <a:noFill/>
        </p:spPr>
        <p:txBody>
          <a:bodyPr wrap="none" rtlCol="0">
            <a:spAutoFit/>
          </a:bodyPr>
          <a:lstStyle/>
          <a:p>
            <a:pPr algn="ctr"/>
            <a:r>
              <a:rPr lang="en-US" sz="3200" dirty="0" err="1" smtClean="0"/>
              <a:t>Appedix</a:t>
            </a:r>
            <a:r>
              <a:rPr lang="sk-SK" sz="3200" dirty="0" smtClean="0"/>
              <a:t> 2</a:t>
            </a:r>
            <a:r>
              <a:rPr lang="en-US" sz="3200" dirty="0" smtClean="0"/>
              <a:t> </a:t>
            </a:r>
            <a:r>
              <a:rPr lang="en-US" sz="3200" dirty="0"/>
              <a:t>– derivation of the </a:t>
            </a:r>
            <a:r>
              <a:rPr lang="sk-SK" sz="3200" dirty="0" err="1" smtClean="0"/>
              <a:t>period</a:t>
            </a:r>
            <a:r>
              <a:rPr lang="sk-SK" sz="3200" dirty="0" smtClean="0"/>
              <a:t> </a:t>
            </a:r>
          </a:p>
          <a:p>
            <a:pPr algn="ctr"/>
            <a:r>
              <a:rPr lang="sk-SK" sz="3200" dirty="0" err="1" smtClean="0"/>
              <a:t>for</a:t>
            </a:r>
            <a:r>
              <a:rPr lang="sk-SK" sz="3200" dirty="0" smtClean="0"/>
              <a:t> a </a:t>
            </a:r>
            <a:r>
              <a:rPr lang="sk-SK" sz="3200" dirty="0" err="1" smtClean="0"/>
              <a:t>mathematical</a:t>
            </a:r>
            <a:r>
              <a:rPr lang="sk-SK" sz="3200" dirty="0" smtClean="0"/>
              <a:t> </a:t>
            </a:r>
            <a:r>
              <a:rPr lang="sk-SK" sz="3200" dirty="0" err="1" smtClean="0"/>
              <a:t>pendulum</a:t>
            </a:r>
            <a:endParaRPr lang="en-US" sz="3200" dirty="0"/>
          </a:p>
          <a:p>
            <a:pPr algn="ctr"/>
            <a:endParaRPr lang="sk-SK" sz="3200" dirty="0"/>
          </a:p>
        </p:txBody>
      </p:sp>
    </p:spTree>
    <p:extLst>
      <p:ext uri="{BB962C8B-B14F-4D97-AF65-F5344CB8AC3E}">
        <p14:creationId xmlns:p14="http://schemas.microsoft.com/office/powerpoint/2010/main" val="6224292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3"/>
          <a:stretch>
            <a:fillRect/>
          </a:stretch>
        </p:blipFill>
        <p:spPr>
          <a:xfrm>
            <a:off x="6084168" y="764704"/>
            <a:ext cx="2924175" cy="3257550"/>
          </a:xfrm>
          <a:prstGeom prst="rect">
            <a:avLst/>
          </a:prstGeom>
        </p:spPr>
      </p:pic>
      <p:sp>
        <p:nvSpPr>
          <p:cNvPr id="7" name="Rectangle 2"/>
          <p:cNvSpPr>
            <a:spLocks noGrp="1" noChangeArrowheads="1"/>
          </p:cNvSpPr>
          <p:nvPr>
            <p:ph type="title"/>
          </p:nvPr>
        </p:nvSpPr>
        <p:spPr>
          <a:xfrm>
            <a:off x="457200" y="0"/>
            <a:ext cx="8229600" cy="620688"/>
          </a:xfrm>
        </p:spPr>
        <p:txBody>
          <a:bodyPr>
            <a:normAutofit/>
          </a:bodyPr>
          <a:lstStyle/>
          <a:p>
            <a:r>
              <a:rPr lang="sk-SK" sz="3200" dirty="0" err="1" smtClean="0">
                <a:solidFill>
                  <a:srgbClr val="002060"/>
                </a:solidFill>
              </a:rPr>
              <a:t>mathematical</a:t>
            </a:r>
            <a:r>
              <a:rPr lang="sk-SK" sz="3200" dirty="0" smtClean="0">
                <a:solidFill>
                  <a:srgbClr val="002060"/>
                </a:solidFill>
              </a:rPr>
              <a:t> </a:t>
            </a:r>
            <a:r>
              <a:rPr lang="sk-SK" sz="3200" dirty="0" err="1" smtClean="0">
                <a:solidFill>
                  <a:srgbClr val="002060"/>
                </a:solidFill>
              </a:rPr>
              <a:t>pendulum</a:t>
            </a:r>
            <a:r>
              <a:rPr lang="en-US" sz="3200" dirty="0" smtClean="0">
                <a:solidFill>
                  <a:srgbClr val="002060"/>
                </a:solidFill>
              </a:rPr>
              <a:t> </a:t>
            </a:r>
            <a:endParaRPr lang="en-US" sz="3200" dirty="0">
              <a:solidFill>
                <a:srgbClr val="002060"/>
              </a:solidFill>
            </a:endParaRPr>
          </a:p>
        </p:txBody>
      </p:sp>
      <p:sp>
        <p:nvSpPr>
          <p:cNvPr id="10" name="BlokTextu 9"/>
          <p:cNvSpPr txBox="1"/>
          <p:nvPr/>
        </p:nvSpPr>
        <p:spPr>
          <a:xfrm>
            <a:off x="107504" y="688920"/>
            <a:ext cx="4660250" cy="646331"/>
          </a:xfrm>
          <a:prstGeom prst="rect">
            <a:avLst/>
          </a:prstGeom>
          <a:noFill/>
        </p:spPr>
        <p:txBody>
          <a:bodyPr wrap="none" rtlCol="0">
            <a:spAutoFit/>
          </a:bodyPr>
          <a:lstStyle/>
          <a:p>
            <a:r>
              <a:rPr lang="sk-SK" dirty="0" err="1" smtClean="0">
                <a:latin typeface="Arial" pitchFamily="34" charset="0"/>
                <a:cs typeface="Arial" pitchFamily="34" charset="0"/>
              </a:rPr>
              <a:t>The</a:t>
            </a:r>
            <a:r>
              <a:rPr lang="sk-SK" dirty="0" smtClean="0">
                <a:latin typeface="Arial" pitchFamily="34" charset="0"/>
                <a:cs typeface="Arial" pitchFamily="34" charset="0"/>
              </a:rPr>
              <a:t> </a:t>
            </a:r>
            <a:r>
              <a:rPr lang="sk-SK" dirty="0" err="1" smtClean="0">
                <a:latin typeface="Arial" pitchFamily="34" charset="0"/>
                <a:cs typeface="Arial" pitchFamily="34" charset="0"/>
              </a:rPr>
              <a:t>main</a:t>
            </a:r>
            <a:r>
              <a:rPr lang="sk-SK" dirty="0" smtClean="0">
                <a:latin typeface="Arial" pitchFamily="34" charset="0"/>
                <a:cs typeface="Arial" pitchFamily="34" charset="0"/>
              </a:rPr>
              <a:t> </a:t>
            </a:r>
            <a:r>
              <a:rPr lang="sk-SK" dirty="0" err="1" smtClean="0">
                <a:latin typeface="Arial" pitchFamily="34" charset="0"/>
                <a:cs typeface="Arial" pitchFamily="34" charset="0"/>
              </a:rPr>
              <a:t>force</a:t>
            </a:r>
            <a:r>
              <a:rPr lang="sk-SK" dirty="0" smtClean="0">
                <a:latin typeface="Arial" pitchFamily="34" charset="0"/>
                <a:cs typeface="Arial" pitchFamily="34" charset="0"/>
              </a:rPr>
              <a:t>, </a:t>
            </a:r>
            <a:r>
              <a:rPr lang="sk-SK" dirty="0" err="1" smtClean="0">
                <a:latin typeface="Arial" pitchFamily="34" charset="0"/>
                <a:cs typeface="Arial" pitchFamily="34" charset="0"/>
              </a:rPr>
              <a:t>causing</a:t>
            </a:r>
            <a:r>
              <a:rPr lang="sk-SK" dirty="0" smtClean="0">
                <a:latin typeface="Arial" pitchFamily="34" charset="0"/>
                <a:cs typeface="Arial" pitchFamily="34" charset="0"/>
              </a:rPr>
              <a:t> </a:t>
            </a:r>
            <a:r>
              <a:rPr lang="sk-SK" dirty="0" err="1" smtClean="0">
                <a:latin typeface="Arial" pitchFamily="34" charset="0"/>
                <a:cs typeface="Arial" pitchFamily="34" charset="0"/>
              </a:rPr>
              <a:t>the</a:t>
            </a:r>
            <a:r>
              <a:rPr lang="sk-SK" dirty="0" smtClean="0">
                <a:latin typeface="Arial" pitchFamily="34" charset="0"/>
                <a:cs typeface="Arial" pitchFamily="34" charset="0"/>
              </a:rPr>
              <a:t> </a:t>
            </a:r>
            <a:r>
              <a:rPr lang="sk-SK" dirty="0" err="1" smtClean="0">
                <a:latin typeface="Arial" pitchFamily="34" charset="0"/>
                <a:cs typeface="Arial" pitchFamily="34" charset="0"/>
              </a:rPr>
              <a:t>movement</a:t>
            </a:r>
            <a:r>
              <a:rPr lang="sk-SK" dirty="0" smtClean="0">
                <a:latin typeface="Arial" pitchFamily="34" charset="0"/>
                <a:cs typeface="Arial" pitchFamily="34" charset="0"/>
              </a:rPr>
              <a:t> </a:t>
            </a:r>
          </a:p>
          <a:p>
            <a:r>
              <a:rPr lang="sk-SK" dirty="0" err="1">
                <a:latin typeface="Arial" pitchFamily="34" charset="0"/>
                <a:cs typeface="Arial" pitchFamily="34" charset="0"/>
              </a:rPr>
              <a:t>i</a:t>
            </a:r>
            <a:r>
              <a:rPr lang="sk-SK" dirty="0" err="1" smtClean="0">
                <a:latin typeface="Arial" pitchFamily="34" charset="0"/>
                <a:cs typeface="Arial" pitchFamily="34" charset="0"/>
              </a:rPr>
              <a:t>s</a:t>
            </a:r>
            <a:r>
              <a:rPr lang="sk-SK" dirty="0" smtClean="0">
                <a:latin typeface="Arial" pitchFamily="34" charset="0"/>
                <a:cs typeface="Arial" pitchFamily="34" charset="0"/>
              </a:rPr>
              <a:t> </a:t>
            </a:r>
            <a:r>
              <a:rPr lang="sk-SK" dirty="0" err="1" smtClean="0">
                <a:latin typeface="Arial" pitchFamily="34" charset="0"/>
                <a:cs typeface="Arial" pitchFamily="34" charset="0"/>
              </a:rPr>
              <a:t>connected</a:t>
            </a:r>
            <a:r>
              <a:rPr lang="sk-SK" dirty="0" smtClean="0">
                <a:latin typeface="Arial" pitchFamily="34" charset="0"/>
                <a:cs typeface="Arial" pitchFamily="34" charset="0"/>
              </a:rPr>
              <a:t> </a:t>
            </a:r>
            <a:r>
              <a:rPr lang="sk-SK" dirty="0" err="1" smtClean="0">
                <a:latin typeface="Arial" pitchFamily="34" charset="0"/>
                <a:cs typeface="Arial" pitchFamily="34" charset="0"/>
              </a:rPr>
              <a:t>with</a:t>
            </a:r>
            <a:r>
              <a:rPr lang="sk-SK" dirty="0" smtClean="0">
                <a:latin typeface="Arial" pitchFamily="34" charset="0"/>
                <a:cs typeface="Arial" pitchFamily="34" charset="0"/>
              </a:rPr>
              <a:t> </a:t>
            </a:r>
            <a:r>
              <a:rPr lang="sk-SK" dirty="0" err="1" smtClean="0">
                <a:latin typeface="Arial" pitchFamily="34" charset="0"/>
                <a:cs typeface="Arial" pitchFamily="34" charset="0"/>
              </a:rPr>
              <a:t>the</a:t>
            </a:r>
            <a:r>
              <a:rPr lang="sk-SK" dirty="0" smtClean="0">
                <a:latin typeface="Arial" pitchFamily="34" charset="0"/>
                <a:cs typeface="Arial" pitchFamily="34" charset="0"/>
              </a:rPr>
              <a:t> </a:t>
            </a:r>
            <a:r>
              <a:rPr lang="sk-SK" dirty="0" err="1" smtClean="0">
                <a:latin typeface="Arial" pitchFamily="34" charset="0"/>
                <a:cs typeface="Arial" pitchFamily="34" charset="0"/>
              </a:rPr>
              <a:t>action</a:t>
            </a:r>
            <a:r>
              <a:rPr lang="sk-SK" dirty="0" smtClean="0">
                <a:latin typeface="Arial" pitchFamily="34" charset="0"/>
                <a:cs typeface="Arial" pitchFamily="34" charset="0"/>
              </a:rPr>
              <a:t> of </a:t>
            </a:r>
            <a:r>
              <a:rPr lang="sk-SK" dirty="0" err="1" smtClean="0">
                <a:latin typeface="Arial" pitchFamily="34" charset="0"/>
                <a:cs typeface="Arial" pitchFamily="34" charset="0"/>
              </a:rPr>
              <a:t>gravity</a:t>
            </a:r>
            <a:r>
              <a:rPr lang="sk-SK" dirty="0" smtClean="0">
                <a:latin typeface="Arial" pitchFamily="34" charset="0"/>
                <a:cs typeface="Arial" pitchFamily="34" charset="0"/>
              </a:rPr>
              <a:t> </a:t>
            </a:r>
            <a:r>
              <a:rPr lang="sk-SK" dirty="0" err="1" smtClean="0">
                <a:latin typeface="Arial" pitchFamily="34" charset="0"/>
                <a:cs typeface="Arial" pitchFamily="34" charset="0"/>
              </a:rPr>
              <a:t>force</a:t>
            </a:r>
            <a:r>
              <a:rPr lang="en-US" dirty="0" smtClean="0">
                <a:latin typeface="Arial" pitchFamily="34" charset="0"/>
                <a:cs typeface="Arial" pitchFamily="34" charset="0"/>
              </a:rPr>
              <a:t>:</a:t>
            </a:r>
            <a:endParaRPr lang="sk-SK" dirty="0">
              <a:latin typeface="Arial" pitchFamily="34" charset="0"/>
              <a:cs typeface="Arial" pitchFamily="34" charset="0"/>
            </a:endParaRPr>
          </a:p>
        </p:txBody>
      </p:sp>
      <p:graphicFrame>
        <p:nvGraphicFramePr>
          <p:cNvPr id="156675" name="Object 6"/>
          <p:cNvGraphicFramePr>
            <a:graphicFrameLocks noChangeAspect="1"/>
          </p:cNvGraphicFramePr>
          <p:nvPr>
            <p:extLst>
              <p:ext uri="{D42A27DB-BD31-4B8C-83A1-F6EECF244321}">
                <p14:modId xmlns:p14="http://schemas.microsoft.com/office/powerpoint/2010/main" val="3194947079"/>
              </p:ext>
            </p:extLst>
          </p:nvPr>
        </p:nvGraphicFramePr>
        <p:xfrm>
          <a:off x="4772025" y="938213"/>
          <a:ext cx="1757363" cy="396875"/>
        </p:xfrm>
        <a:graphic>
          <a:graphicData uri="http://schemas.openxmlformats.org/presentationml/2006/ole">
            <mc:AlternateContent xmlns:mc="http://schemas.openxmlformats.org/markup-compatibility/2006">
              <mc:Choice xmlns:v="urn:schemas-microsoft-com:vml" Requires="v">
                <p:oleObj spid="_x0000_s28776" name="Equation" r:id="rId4" imgW="1015920" imgH="228600" progId="Equation.DSMT4">
                  <p:embed/>
                </p:oleObj>
              </mc:Choice>
              <mc:Fallback>
                <p:oleObj name="Equation" r:id="rId4" imgW="1015920" imgH="228600" progId="Equation.DSMT4">
                  <p:embed/>
                  <p:pic>
                    <p:nvPicPr>
                      <p:cNvPr id="156675" name="Object 6"/>
                      <p:cNvPicPr>
                        <a:picLocks noChangeAspect="1" noChangeArrowheads="1"/>
                      </p:cNvPicPr>
                      <p:nvPr/>
                    </p:nvPicPr>
                    <p:blipFill>
                      <a:blip r:embed="rId5"/>
                      <a:srcRect/>
                      <a:stretch>
                        <a:fillRect/>
                      </a:stretch>
                    </p:blipFill>
                    <p:spPr bwMode="auto">
                      <a:xfrm>
                        <a:off x="4772025" y="938213"/>
                        <a:ext cx="1757363" cy="396875"/>
                      </a:xfrm>
                      <a:prstGeom prst="rect">
                        <a:avLst/>
                      </a:prstGeom>
                      <a:noFill/>
                      <a:extLst/>
                    </p:spPr>
                  </p:pic>
                </p:oleObj>
              </mc:Fallback>
            </mc:AlternateContent>
          </a:graphicData>
        </a:graphic>
      </p:graphicFrame>
      <p:sp>
        <p:nvSpPr>
          <p:cNvPr id="15" name="BlokTextu 14"/>
          <p:cNvSpPr txBox="1"/>
          <p:nvPr/>
        </p:nvSpPr>
        <p:spPr>
          <a:xfrm>
            <a:off x="107504" y="1360292"/>
            <a:ext cx="5123518" cy="369332"/>
          </a:xfrm>
          <a:prstGeom prst="rect">
            <a:avLst/>
          </a:prstGeom>
          <a:noFill/>
        </p:spPr>
        <p:txBody>
          <a:bodyPr wrap="none" rtlCol="0">
            <a:spAutoFit/>
          </a:bodyPr>
          <a:lstStyle/>
          <a:p>
            <a:r>
              <a:rPr lang="sk-SK" dirty="0" err="1" smtClean="0">
                <a:latin typeface="Arial" pitchFamily="34" charset="0"/>
                <a:cs typeface="Arial" pitchFamily="34" charset="0"/>
              </a:rPr>
              <a:t>From</a:t>
            </a:r>
            <a:r>
              <a:rPr lang="sk-SK" dirty="0" smtClean="0">
                <a:latin typeface="Arial" pitchFamily="34" charset="0"/>
                <a:cs typeface="Arial" pitchFamily="34" charset="0"/>
              </a:rPr>
              <a:t> </a:t>
            </a:r>
            <a:r>
              <a:rPr lang="sk-SK" dirty="0" err="1" smtClean="0">
                <a:latin typeface="Arial" pitchFamily="34" charset="0"/>
                <a:cs typeface="Arial" pitchFamily="34" charset="0"/>
              </a:rPr>
              <a:t>the</a:t>
            </a:r>
            <a:r>
              <a:rPr lang="sk-SK" dirty="0" smtClean="0">
                <a:latin typeface="Arial" pitchFamily="34" charset="0"/>
                <a:cs typeface="Arial" pitchFamily="34" charset="0"/>
              </a:rPr>
              <a:t> </a:t>
            </a:r>
            <a:r>
              <a:rPr lang="sk-SK" dirty="0" err="1" smtClean="0">
                <a:latin typeface="Arial" pitchFamily="34" charset="0"/>
                <a:cs typeface="Arial" pitchFamily="34" charset="0"/>
              </a:rPr>
              <a:t>main</a:t>
            </a:r>
            <a:r>
              <a:rPr lang="sk-SK" dirty="0" smtClean="0">
                <a:latin typeface="Arial" pitchFamily="34" charset="0"/>
                <a:cs typeface="Arial" pitchFamily="34" charset="0"/>
              </a:rPr>
              <a:t> triangle (</a:t>
            </a:r>
            <a:r>
              <a:rPr lang="sk-SK" dirty="0" err="1" smtClean="0">
                <a:latin typeface="Arial" pitchFamily="34" charset="0"/>
                <a:cs typeface="Arial" pitchFamily="34" charset="0"/>
              </a:rPr>
              <a:t>picture</a:t>
            </a:r>
            <a:r>
              <a:rPr lang="sk-SK" dirty="0" smtClean="0">
                <a:latin typeface="Arial" pitchFamily="34" charset="0"/>
                <a:cs typeface="Arial" pitchFamily="34" charset="0"/>
              </a:rPr>
              <a:t>) </a:t>
            </a:r>
            <a:r>
              <a:rPr lang="sk-SK" dirty="0" err="1" smtClean="0">
                <a:latin typeface="Arial" pitchFamily="34" charset="0"/>
                <a:cs typeface="Arial" pitchFamily="34" charset="0"/>
              </a:rPr>
              <a:t>it</a:t>
            </a:r>
            <a:r>
              <a:rPr lang="sk-SK" dirty="0" smtClean="0">
                <a:latin typeface="Arial" pitchFamily="34" charset="0"/>
                <a:cs typeface="Arial" pitchFamily="34" charset="0"/>
              </a:rPr>
              <a:t> </a:t>
            </a:r>
            <a:r>
              <a:rPr lang="sk-SK" dirty="0" err="1" smtClean="0">
                <a:latin typeface="Arial" pitchFamily="34" charset="0"/>
                <a:cs typeface="Arial" pitchFamily="34" charset="0"/>
              </a:rPr>
              <a:t>is</a:t>
            </a:r>
            <a:r>
              <a:rPr lang="sk-SK" dirty="0" smtClean="0">
                <a:latin typeface="Arial" pitchFamily="34" charset="0"/>
                <a:cs typeface="Arial" pitchFamily="34" charset="0"/>
              </a:rPr>
              <a:t> </a:t>
            </a:r>
            <a:r>
              <a:rPr lang="sk-SK" dirty="0" err="1" smtClean="0">
                <a:latin typeface="Arial" pitchFamily="34" charset="0"/>
                <a:cs typeface="Arial" pitchFamily="34" charset="0"/>
              </a:rPr>
              <a:t>valid</a:t>
            </a:r>
            <a:r>
              <a:rPr lang="sk-SK" dirty="0" smtClean="0">
                <a:latin typeface="Arial" pitchFamily="34" charset="0"/>
                <a:cs typeface="Arial" pitchFamily="34" charset="0"/>
              </a:rPr>
              <a:t> (</a:t>
            </a:r>
            <a:r>
              <a:rPr lang="el-GR" dirty="0" smtClean="0">
                <a:latin typeface="Arial" pitchFamily="34" charset="0"/>
                <a:cs typeface="Arial" pitchFamily="34" charset="0"/>
              </a:rPr>
              <a:t>α</a:t>
            </a:r>
            <a:r>
              <a:rPr lang="en-US" dirty="0" smtClean="0">
                <a:latin typeface="Arial" pitchFamily="34" charset="0"/>
                <a:cs typeface="Arial" pitchFamily="34" charset="0"/>
              </a:rPr>
              <a:t>&lt;5°</a:t>
            </a:r>
            <a:r>
              <a:rPr lang="sk-SK" dirty="0" smtClean="0">
                <a:latin typeface="Arial" pitchFamily="34" charset="0"/>
                <a:cs typeface="Arial" pitchFamily="34" charset="0"/>
              </a:rPr>
              <a:t>):</a:t>
            </a:r>
            <a:endParaRPr lang="sk-SK" dirty="0">
              <a:latin typeface="Arial" pitchFamily="34" charset="0"/>
              <a:cs typeface="Arial" pitchFamily="34"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570554827"/>
              </p:ext>
            </p:extLst>
          </p:nvPr>
        </p:nvGraphicFramePr>
        <p:xfrm>
          <a:off x="5156617" y="1344385"/>
          <a:ext cx="1337006" cy="385239"/>
        </p:xfrm>
        <a:graphic>
          <a:graphicData uri="http://schemas.openxmlformats.org/presentationml/2006/ole">
            <mc:AlternateContent xmlns:mc="http://schemas.openxmlformats.org/markup-compatibility/2006">
              <mc:Choice xmlns:v="urn:schemas-microsoft-com:vml" Requires="v">
                <p:oleObj spid="_x0000_s28777" name="Equation" r:id="rId6" imgW="749160" imgH="215640" progId="Equation.DSMT4">
                  <p:embed/>
                </p:oleObj>
              </mc:Choice>
              <mc:Fallback>
                <p:oleObj name="Equation" r:id="rId6" imgW="749160" imgH="215640" progId="Equation.DSMT4">
                  <p:embed/>
                  <p:pic>
                    <p:nvPicPr>
                      <p:cNvPr id="0" name=""/>
                      <p:cNvPicPr/>
                      <p:nvPr/>
                    </p:nvPicPr>
                    <p:blipFill>
                      <a:blip r:embed="rId7"/>
                      <a:stretch>
                        <a:fillRect/>
                      </a:stretch>
                    </p:blipFill>
                    <p:spPr>
                      <a:xfrm>
                        <a:off x="5156617" y="1344385"/>
                        <a:ext cx="1337006" cy="385239"/>
                      </a:xfrm>
                      <a:prstGeom prst="rect">
                        <a:avLst/>
                      </a:prstGeom>
                    </p:spPr>
                  </p:pic>
                </p:oleObj>
              </mc:Fallback>
            </mc:AlternateContent>
          </a:graphicData>
        </a:graphic>
      </p:graphicFrame>
      <p:sp>
        <p:nvSpPr>
          <p:cNvPr id="17" name="BlokTextu 16"/>
          <p:cNvSpPr txBox="1"/>
          <p:nvPr/>
        </p:nvSpPr>
        <p:spPr>
          <a:xfrm>
            <a:off x="155406" y="1916832"/>
            <a:ext cx="3903633" cy="369332"/>
          </a:xfrm>
          <a:prstGeom prst="rect">
            <a:avLst/>
          </a:prstGeom>
          <a:noFill/>
        </p:spPr>
        <p:txBody>
          <a:bodyPr wrap="none" rtlCol="0">
            <a:spAutoFit/>
          </a:bodyPr>
          <a:lstStyle/>
          <a:p>
            <a:r>
              <a:rPr lang="sk-SK" dirty="0" smtClean="0">
                <a:latin typeface="Arial" pitchFamily="34" charset="0"/>
                <a:cs typeface="Arial" pitchFamily="34" charset="0"/>
              </a:rPr>
              <a:t>And </a:t>
            </a:r>
            <a:r>
              <a:rPr lang="sk-SK" dirty="0" err="1" smtClean="0">
                <a:latin typeface="Arial" pitchFamily="34" charset="0"/>
                <a:cs typeface="Arial" pitchFamily="34" charset="0"/>
              </a:rPr>
              <a:t>we</a:t>
            </a:r>
            <a:r>
              <a:rPr lang="sk-SK" dirty="0" smtClean="0">
                <a:latin typeface="Arial" pitchFamily="34" charset="0"/>
                <a:cs typeface="Arial" pitchFamily="34" charset="0"/>
              </a:rPr>
              <a:t> </a:t>
            </a:r>
            <a:r>
              <a:rPr lang="sk-SK" dirty="0" err="1" smtClean="0">
                <a:latin typeface="Arial" pitchFamily="34" charset="0"/>
                <a:cs typeface="Arial" pitchFamily="34" charset="0"/>
              </a:rPr>
              <a:t>use</a:t>
            </a:r>
            <a:r>
              <a:rPr lang="sk-SK" dirty="0" smtClean="0">
                <a:latin typeface="Arial" pitchFamily="34" charset="0"/>
                <a:cs typeface="Arial" pitchFamily="34" charset="0"/>
              </a:rPr>
              <a:t> </a:t>
            </a:r>
            <a:r>
              <a:rPr lang="sk-SK" dirty="0" err="1" smtClean="0">
                <a:latin typeface="Arial" pitchFamily="34" charset="0"/>
                <a:cs typeface="Arial" pitchFamily="34" charset="0"/>
              </a:rPr>
              <a:t>also</a:t>
            </a:r>
            <a:r>
              <a:rPr lang="sk-SK" dirty="0" smtClean="0">
                <a:latin typeface="Arial" pitchFamily="34" charset="0"/>
                <a:cs typeface="Arial" pitchFamily="34" charset="0"/>
              </a:rPr>
              <a:t> </a:t>
            </a:r>
            <a:r>
              <a:rPr lang="sk-SK" dirty="0" err="1" smtClean="0">
                <a:latin typeface="Arial" pitchFamily="34" charset="0"/>
                <a:cs typeface="Arial" pitchFamily="34" charset="0"/>
              </a:rPr>
              <a:t>following</a:t>
            </a:r>
            <a:r>
              <a:rPr lang="sk-SK" dirty="0" smtClean="0">
                <a:latin typeface="Arial" pitchFamily="34" charset="0"/>
                <a:cs typeface="Arial" pitchFamily="34" charset="0"/>
              </a:rPr>
              <a:t> </a:t>
            </a:r>
            <a:r>
              <a:rPr lang="sk-SK" dirty="0" err="1" smtClean="0">
                <a:latin typeface="Arial" pitchFamily="34" charset="0"/>
                <a:cs typeface="Arial" pitchFamily="34" charset="0"/>
              </a:rPr>
              <a:t>relations</a:t>
            </a:r>
            <a:r>
              <a:rPr lang="sk-SK" dirty="0" smtClean="0">
                <a:latin typeface="Arial" pitchFamily="34" charset="0"/>
                <a:cs typeface="Arial" pitchFamily="34" charset="0"/>
              </a:rPr>
              <a:t>:</a:t>
            </a:r>
            <a:endParaRPr lang="sk-SK" dirty="0">
              <a:latin typeface="Arial" pitchFamily="34" charset="0"/>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3830148128"/>
              </p:ext>
            </p:extLst>
          </p:nvPr>
        </p:nvGraphicFramePr>
        <p:xfrm>
          <a:off x="4156074" y="1916831"/>
          <a:ext cx="2122932" cy="439227"/>
        </p:xfrm>
        <a:graphic>
          <a:graphicData uri="http://schemas.openxmlformats.org/presentationml/2006/ole">
            <mc:AlternateContent xmlns:mc="http://schemas.openxmlformats.org/markup-compatibility/2006">
              <mc:Choice xmlns:v="urn:schemas-microsoft-com:vml" Requires="v">
                <p:oleObj spid="_x0000_s28778" name="Equation" r:id="rId8" imgW="1104840" imgH="228600" progId="Equation.DSMT4">
                  <p:embed/>
                </p:oleObj>
              </mc:Choice>
              <mc:Fallback>
                <p:oleObj name="Equation" r:id="rId8" imgW="1104840" imgH="228600" progId="Equation.DSMT4">
                  <p:embed/>
                  <p:pic>
                    <p:nvPicPr>
                      <p:cNvPr id="0" name=""/>
                      <p:cNvPicPr/>
                      <p:nvPr/>
                    </p:nvPicPr>
                    <p:blipFill>
                      <a:blip r:embed="rId9"/>
                      <a:stretch>
                        <a:fillRect/>
                      </a:stretch>
                    </p:blipFill>
                    <p:spPr>
                      <a:xfrm>
                        <a:off x="4156074" y="1916831"/>
                        <a:ext cx="2122932" cy="439227"/>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89148405"/>
              </p:ext>
            </p:extLst>
          </p:nvPr>
        </p:nvGraphicFramePr>
        <p:xfrm>
          <a:off x="2738927" y="2457150"/>
          <a:ext cx="1442412" cy="440058"/>
        </p:xfrm>
        <a:graphic>
          <a:graphicData uri="http://schemas.openxmlformats.org/presentationml/2006/ole">
            <mc:AlternateContent xmlns:mc="http://schemas.openxmlformats.org/markup-compatibility/2006">
              <mc:Choice xmlns:v="urn:schemas-microsoft-com:vml" Requires="v">
                <p:oleObj spid="_x0000_s28779" name="Equation" r:id="rId10" imgW="749160" imgH="228600" progId="Equation.DSMT4">
                  <p:embed/>
                </p:oleObj>
              </mc:Choice>
              <mc:Fallback>
                <p:oleObj name="Equation" r:id="rId10" imgW="749160" imgH="228600" progId="Equation.DSMT4">
                  <p:embed/>
                  <p:pic>
                    <p:nvPicPr>
                      <p:cNvPr id="0" name=""/>
                      <p:cNvPicPr/>
                      <p:nvPr/>
                    </p:nvPicPr>
                    <p:blipFill>
                      <a:blip r:embed="rId11"/>
                      <a:stretch>
                        <a:fillRect/>
                      </a:stretch>
                    </p:blipFill>
                    <p:spPr>
                      <a:xfrm>
                        <a:off x="2738927" y="2457150"/>
                        <a:ext cx="1442412" cy="440058"/>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996181329"/>
              </p:ext>
            </p:extLst>
          </p:nvPr>
        </p:nvGraphicFramePr>
        <p:xfrm>
          <a:off x="2478538" y="2937637"/>
          <a:ext cx="1805430" cy="390363"/>
        </p:xfrm>
        <a:graphic>
          <a:graphicData uri="http://schemas.openxmlformats.org/presentationml/2006/ole">
            <mc:AlternateContent xmlns:mc="http://schemas.openxmlformats.org/markup-compatibility/2006">
              <mc:Choice xmlns:v="urn:schemas-microsoft-com:vml" Requires="v">
                <p:oleObj spid="_x0000_s28780" name="Equation" r:id="rId12" imgW="939600" imgH="203040" progId="Equation.DSMT4">
                  <p:embed/>
                </p:oleObj>
              </mc:Choice>
              <mc:Fallback>
                <p:oleObj name="Equation" r:id="rId12" imgW="939600" imgH="203040" progId="Equation.DSMT4">
                  <p:embed/>
                  <p:pic>
                    <p:nvPicPr>
                      <p:cNvPr id="0" name=""/>
                      <p:cNvPicPr/>
                      <p:nvPr/>
                    </p:nvPicPr>
                    <p:blipFill>
                      <a:blip r:embed="rId13"/>
                      <a:stretch>
                        <a:fillRect/>
                      </a:stretch>
                    </p:blipFill>
                    <p:spPr>
                      <a:xfrm>
                        <a:off x="2478538" y="2937637"/>
                        <a:ext cx="1805430" cy="390363"/>
                      </a:xfrm>
                      <a:prstGeom prst="rect">
                        <a:avLst/>
                      </a:prstGeom>
                    </p:spPr>
                  </p:pic>
                </p:oleObj>
              </mc:Fallback>
            </mc:AlternateContent>
          </a:graphicData>
        </a:graphic>
      </p:graphicFrame>
      <p:sp>
        <p:nvSpPr>
          <p:cNvPr id="21" name="BlokTextu 20"/>
          <p:cNvSpPr txBox="1"/>
          <p:nvPr/>
        </p:nvSpPr>
        <p:spPr>
          <a:xfrm>
            <a:off x="139936" y="3901301"/>
            <a:ext cx="3873817" cy="369332"/>
          </a:xfrm>
          <a:prstGeom prst="rect">
            <a:avLst/>
          </a:prstGeom>
          <a:noFill/>
        </p:spPr>
        <p:txBody>
          <a:bodyPr wrap="none" rtlCol="0">
            <a:spAutoFit/>
          </a:bodyPr>
          <a:lstStyle/>
          <a:p>
            <a:r>
              <a:rPr lang="sk-SK" dirty="0" err="1" smtClean="0">
                <a:latin typeface="Arial" pitchFamily="34" charset="0"/>
                <a:cs typeface="Arial" pitchFamily="34" charset="0"/>
              </a:rPr>
              <a:t>We</a:t>
            </a:r>
            <a:r>
              <a:rPr lang="sk-SK" dirty="0" smtClean="0">
                <a:latin typeface="Arial" pitchFamily="34" charset="0"/>
                <a:cs typeface="Arial" pitchFamily="34" charset="0"/>
              </a:rPr>
              <a:t> </a:t>
            </a:r>
            <a:r>
              <a:rPr lang="sk-SK" dirty="0" err="1" smtClean="0">
                <a:latin typeface="Arial" pitchFamily="34" charset="0"/>
                <a:cs typeface="Arial" pitchFamily="34" charset="0"/>
              </a:rPr>
              <a:t>know</a:t>
            </a:r>
            <a:r>
              <a:rPr lang="sk-SK" dirty="0" smtClean="0">
                <a:latin typeface="Arial" pitchFamily="34" charset="0"/>
                <a:cs typeface="Arial" pitchFamily="34" charset="0"/>
              </a:rPr>
              <a:t> </a:t>
            </a:r>
            <a:r>
              <a:rPr lang="sk-SK" dirty="0" err="1" smtClean="0">
                <a:latin typeface="Arial" pitchFamily="34" charset="0"/>
                <a:cs typeface="Arial" pitchFamily="34" charset="0"/>
              </a:rPr>
              <a:t>from</a:t>
            </a:r>
            <a:r>
              <a:rPr lang="sk-SK" dirty="0" smtClean="0">
                <a:latin typeface="Arial" pitchFamily="34" charset="0"/>
                <a:cs typeface="Arial" pitchFamily="34" charset="0"/>
              </a:rPr>
              <a:t> </a:t>
            </a:r>
            <a:r>
              <a:rPr lang="sk-SK" dirty="0" err="1" smtClean="0">
                <a:latin typeface="Arial" pitchFamily="34" charset="0"/>
                <a:cs typeface="Arial" pitchFamily="34" charset="0"/>
              </a:rPr>
              <a:t>the</a:t>
            </a:r>
            <a:r>
              <a:rPr lang="sk-SK" dirty="0" smtClean="0">
                <a:latin typeface="Arial" pitchFamily="34" charset="0"/>
                <a:cs typeface="Arial" pitchFamily="34" charset="0"/>
              </a:rPr>
              <a:t> </a:t>
            </a:r>
            <a:r>
              <a:rPr lang="sk-SK" dirty="0" err="1" smtClean="0">
                <a:latin typeface="Arial" pitchFamily="34" charset="0"/>
                <a:cs typeface="Arial" pitchFamily="34" charset="0"/>
              </a:rPr>
              <a:t>rotational</a:t>
            </a:r>
            <a:r>
              <a:rPr lang="sk-SK" dirty="0" smtClean="0">
                <a:latin typeface="Arial" pitchFamily="34" charset="0"/>
                <a:cs typeface="Arial" pitchFamily="34" charset="0"/>
              </a:rPr>
              <a:t> </a:t>
            </a:r>
            <a:r>
              <a:rPr lang="sk-SK" dirty="0" err="1" smtClean="0">
                <a:latin typeface="Arial" pitchFamily="34" charset="0"/>
                <a:cs typeface="Arial" pitchFamily="34" charset="0"/>
              </a:rPr>
              <a:t>motion</a:t>
            </a:r>
            <a:r>
              <a:rPr lang="sk-SK" dirty="0" smtClean="0">
                <a:latin typeface="Arial" pitchFamily="34" charset="0"/>
                <a:cs typeface="Arial" pitchFamily="34" charset="0"/>
              </a:rPr>
              <a:t>:</a:t>
            </a:r>
            <a:endParaRPr lang="sk-SK" dirty="0">
              <a:latin typeface="Arial" pitchFamily="34" charset="0"/>
              <a:cs typeface="Arial" pitchFamily="34" charset="0"/>
            </a:endParaRPr>
          </a:p>
        </p:txBody>
      </p:sp>
      <p:graphicFrame>
        <p:nvGraphicFramePr>
          <p:cNvPr id="9" name="Objekt 8"/>
          <p:cNvGraphicFramePr>
            <a:graphicFrameLocks noChangeAspect="1"/>
          </p:cNvGraphicFramePr>
          <p:nvPr>
            <p:extLst>
              <p:ext uri="{D42A27DB-BD31-4B8C-83A1-F6EECF244321}">
                <p14:modId xmlns:p14="http://schemas.microsoft.com/office/powerpoint/2010/main" val="3386804331"/>
              </p:ext>
            </p:extLst>
          </p:nvPr>
        </p:nvGraphicFramePr>
        <p:xfrm>
          <a:off x="2738927" y="3185568"/>
          <a:ext cx="1438374" cy="743361"/>
        </p:xfrm>
        <a:graphic>
          <a:graphicData uri="http://schemas.openxmlformats.org/presentationml/2006/ole">
            <mc:AlternateContent xmlns:mc="http://schemas.openxmlformats.org/markup-compatibility/2006">
              <mc:Choice xmlns:v="urn:schemas-microsoft-com:vml" Requires="v">
                <p:oleObj spid="_x0000_s28781" name="Equation" r:id="rId14" imgW="761760" imgH="393480" progId="Equation.DSMT4">
                  <p:embed/>
                </p:oleObj>
              </mc:Choice>
              <mc:Fallback>
                <p:oleObj name="Equation" r:id="rId14" imgW="761760" imgH="393480" progId="Equation.DSMT4">
                  <p:embed/>
                  <p:pic>
                    <p:nvPicPr>
                      <p:cNvPr id="0" name=""/>
                      <p:cNvPicPr/>
                      <p:nvPr/>
                    </p:nvPicPr>
                    <p:blipFill>
                      <a:blip r:embed="rId15"/>
                      <a:stretch>
                        <a:fillRect/>
                      </a:stretch>
                    </p:blipFill>
                    <p:spPr>
                      <a:xfrm>
                        <a:off x="2738927" y="3185568"/>
                        <a:ext cx="1438374" cy="743361"/>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679663803"/>
              </p:ext>
            </p:extLst>
          </p:nvPr>
        </p:nvGraphicFramePr>
        <p:xfrm>
          <a:off x="4092059" y="3839841"/>
          <a:ext cx="2381364" cy="451206"/>
        </p:xfrm>
        <a:graphic>
          <a:graphicData uri="http://schemas.openxmlformats.org/presentationml/2006/ole">
            <mc:AlternateContent xmlns:mc="http://schemas.openxmlformats.org/markup-compatibility/2006">
              <mc:Choice xmlns:v="urn:schemas-microsoft-com:vml" Requires="v">
                <p:oleObj spid="_x0000_s28782" name="Equation" r:id="rId16" imgW="1206360" imgH="228600" progId="Equation.DSMT4">
                  <p:embed/>
                </p:oleObj>
              </mc:Choice>
              <mc:Fallback>
                <p:oleObj name="Equation" r:id="rId16" imgW="1206360" imgH="228600" progId="Equation.DSMT4">
                  <p:embed/>
                  <p:pic>
                    <p:nvPicPr>
                      <p:cNvPr id="0" name=""/>
                      <p:cNvPicPr/>
                      <p:nvPr/>
                    </p:nvPicPr>
                    <p:blipFill>
                      <a:blip r:embed="rId17"/>
                      <a:stretch>
                        <a:fillRect/>
                      </a:stretch>
                    </p:blipFill>
                    <p:spPr>
                      <a:xfrm>
                        <a:off x="4092059" y="3839841"/>
                        <a:ext cx="2381364" cy="451206"/>
                      </a:xfrm>
                      <a:prstGeom prst="rect">
                        <a:avLst/>
                      </a:prstGeom>
                    </p:spPr>
                  </p:pic>
                </p:oleObj>
              </mc:Fallback>
            </mc:AlternateContent>
          </a:graphicData>
        </a:graphic>
      </p:graphicFrame>
      <p:sp>
        <p:nvSpPr>
          <p:cNvPr id="24" name="BlokTextu 23"/>
          <p:cNvSpPr txBox="1"/>
          <p:nvPr/>
        </p:nvSpPr>
        <p:spPr>
          <a:xfrm>
            <a:off x="4064108" y="4270633"/>
            <a:ext cx="4316182" cy="353943"/>
          </a:xfrm>
          <a:prstGeom prst="rect">
            <a:avLst/>
          </a:prstGeom>
          <a:noFill/>
        </p:spPr>
        <p:txBody>
          <a:bodyPr wrap="none" rtlCol="0">
            <a:spAutoFit/>
          </a:bodyPr>
          <a:lstStyle/>
          <a:p>
            <a:r>
              <a:rPr lang="sk-SK" sz="1600" dirty="0" err="1" smtClean="0">
                <a:latin typeface="Arial" pitchFamily="34" charset="0"/>
                <a:cs typeface="Arial" pitchFamily="34" charset="0"/>
              </a:rPr>
              <a:t>where</a:t>
            </a:r>
            <a:r>
              <a:rPr lang="sk-SK" sz="1600" dirty="0" smtClean="0">
                <a:latin typeface="Arial" pitchFamily="34" charset="0"/>
                <a:cs typeface="Arial" pitchFamily="34" charset="0"/>
              </a:rPr>
              <a:t>: </a:t>
            </a:r>
            <a:r>
              <a:rPr lang="el-GR" sz="1700" dirty="0" smtClean="0">
                <a:latin typeface="Arial" pitchFamily="34" charset="0"/>
                <a:cs typeface="Arial" pitchFamily="34" charset="0"/>
              </a:rPr>
              <a:t>ω</a:t>
            </a:r>
            <a:r>
              <a:rPr lang="sk-SK" sz="1600" dirty="0" smtClean="0">
                <a:latin typeface="Arial" pitchFamily="34" charset="0"/>
                <a:cs typeface="Arial" pitchFamily="34" charset="0"/>
              </a:rPr>
              <a:t> </a:t>
            </a:r>
            <a:r>
              <a:rPr lang="sk-SK" sz="1600" dirty="0" err="1" smtClean="0">
                <a:latin typeface="Arial" pitchFamily="34" charset="0"/>
                <a:cs typeface="Arial" pitchFamily="34" charset="0"/>
              </a:rPr>
              <a:t>is</a:t>
            </a:r>
            <a:r>
              <a:rPr lang="sk-SK" sz="1600" dirty="0" smtClean="0">
                <a:latin typeface="Arial" pitchFamily="34" charset="0"/>
                <a:cs typeface="Arial" pitchFamily="34" charset="0"/>
              </a:rPr>
              <a:t> </a:t>
            </a:r>
            <a:r>
              <a:rPr lang="sk-SK" sz="1600" dirty="0" err="1" smtClean="0">
                <a:latin typeface="Arial" pitchFamily="34" charset="0"/>
                <a:cs typeface="Arial" pitchFamily="34" charset="0"/>
              </a:rPr>
              <a:t>the</a:t>
            </a:r>
            <a:r>
              <a:rPr lang="sk-SK" sz="1600" dirty="0" smtClean="0">
                <a:latin typeface="Arial" pitchFamily="34" charset="0"/>
                <a:cs typeface="Arial" pitchFamily="34" charset="0"/>
              </a:rPr>
              <a:t> </a:t>
            </a:r>
            <a:r>
              <a:rPr lang="sk-SK" sz="1600" dirty="0" err="1" smtClean="0">
                <a:latin typeface="Arial" pitchFamily="34" charset="0"/>
                <a:cs typeface="Arial" pitchFamily="34" charset="0"/>
              </a:rPr>
              <a:t>angular</a:t>
            </a:r>
            <a:r>
              <a:rPr lang="sk-SK" sz="1600" dirty="0" smtClean="0">
                <a:latin typeface="Arial" pitchFamily="34" charset="0"/>
                <a:cs typeface="Arial" pitchFamily="34" charset="0"/>
              </a:rPr>
              <a:t> </a:t>
            </a:r>
            <a:r>
              <a:rPr lang="sk-SK" sz="1600" dirty="0" err="1" smtClean="0">
                <a:latin typeface="Arial" pitchFamily="34" charset="0"/>
                <a:cs typeface="Arial" pitchFamily="34" charset="0"/>
              </a:rPr>
              <a:t>velocity</a:t>
            </a:r>
            <a:r>
              <a:rPr lang="sk-SK" sz="1600" dirty="0" smtClean="0">
                <a:latin typeface="Arial" pitchFamily="34" charset="0"/>
                <a:cs typeface="Arial" pitchFamily="34" charset="0"/>
              </a:rPr>
              <a:t> and T </a:t>
            </a:r>
            <a:r>
              <a:rPr lang="sk-SK" sz="1600" dirty="0" err="1" smtClean="0">
                <a:latin typeface="Arial" pitchFamily="34" charset="0"/>
                <a:cs typeface="Arial" pitchFamily="34" charset="0"/>
              </a:rPr>
              <a:t>period</a:t>
            </a:r>
            <a:r>
              <a:rPr lang="sk-SK" sz="1600" dirty="0" smtClean="0">
                <a:latin typeface="Arial" pitchFamily="34" charset="0"/>
                <a:cs typeface="Arial" pitchFamily="34" charset="0"/>
              </a:rPr>
              <a:t>.</a:t>
            </a:r>
            <a:endParaRPr lang="sk-SK" sz="1600" dirty="0">
              <a:latin typeface="Arial" pitchFamily="34" charset="0"/>
              <a:cs typeface="Arial" pitchFamily="34" charset="0"/>
            </a:endParaRPr>
          </a:p>
        </p:txBody>
      </p:sp>
      <p:sp>
        <p:nvSpPr>
          <p:cNvPr id="25" name="BlokTextu 24"/>
          <p:cNvSpPr txBox="1"/>
          <p:nvPr/>
        </p:nvSpPr>
        <p:spPr>
          <a:xfrm>
            <a:off x="175323" y="4652813"/>
            <a:ext cx="3634328" cy="369332"/>
          </a:xfrm>
          <a:prstGeom prst="rect">
            <a:avLst/>
          </a:prstGeom>
          <a:noFill/>
        </p:spPr>
        <p:txBody>
          <a:bodyPr wrap="none" rtlCol="0">
            <a:spAutoFit/>
          </a:bodyPr>
          <a:lstStyle/>
          <a:p>
            <a:r>
              <a:rPr lang="sk-SK" dirty="0" err="1" smtClean="0">
                <a:latin typeface="Arial" pitchFamily="34" charset="0"/>
                <a:cs typeface="Arial" pitchFamily="34" charset="0"/>
              </a:rPr>
              <a:t>Setting</a:t>
            </a:r>
            <a:r>
              <a:rPr lang="sk-SK" dirty="0" smtClean="0">
                <a:latin typeface="Arial" pitchFamily="34" charset="0"/>
                <a:cs typeface="Arial" pitchFamily="34" charset="0"/>
              </a:rPr>
              <a:t> </a:t>
            </a:r>
            <a:r>
              <a:rPr lang="sk-SK" dirty="0" err="1" smtClean="0">
                <a:latin typeface="Arial" pitchFamily="34" charset="0"/>
                <a:cs typeface="Arial" pitchFamily="34" charset="0"/>
              </a:rPr>
              <a:t>this</a:t>
            </a:r>
            <a:r>
              <a:rPr lang="sk-SK" dirty="0" smtClean="0">
                <a:latin typeface="Arial" pitchFamily="34" charset="0"/>
                <a:cs typeface="Arial" pitchFamily="34" charset="0"/>
              </a:rPr>
              <a:t> </a:t>
            </a:r>
            <a:r>
              <a:rPr lang="sk-SK" dirty="0" err="1" smtClean="0">
                <a:latin typeface="Arial" pitchFamily="34" charset="0"/>
                <a:cs typeface="Arial" pitchFamily="34" charset="0"/>
              </a:rPr>
              <a:t>into</a:t>
            </a:r>
            <a:r>
              <a:rPr lang="sk-SK" dirty="0" smtClean="0">
                <a:latin typeface="Arial" pitchFamily="34" charset="0"/>
                <a:cs typeface="Arial" pitchFamily="34" charset="0"/>
              </a:rPr>
              <a:t> </a:t>
            </a:r>
            <a:r>
              <a:rPr lang="sk-SK" dirty="0" err="1" smtClean="0">
                <a:latin typeface="Arial" pitchFamily="34" charset="0"/>
                <a:cs typeface="Arial" pitchFamily="34" charset="0"/>
              </a:rPr>
              <a:t>Eq</a:t>
            </a:r>
            <a:r>
              <a:rPr lang="sk-SK" dirty="0" smtClean="0">
                <a:latin typeface="Arial" pitchFamily="34" charset="0"/>
                <a:cs typeface="Arial" pitchFamily="34" charset="0"/>
              </a:rPr>
              <a:t>. (2) </a:t>
            </a:r>
            <a:r>
              <a:rPr lang="sk-SK" dirty="0" err="1" smtClean="0">
                <a:latin typeface="Arial" pitchFamily="34" charset="0"/>
                <a:cs typeface="Arial" pitchFamily="34" charset="0"/>
              </a:rPr>
              <a:t>we</a:t>
            </a:r>
            <a:r>
              <a:rPr lang="sk-SK" dirty="0" smtClean="0">
                <a:latin typeface="Arial" pitchFamily="34" charset="0"/>
                <a:cs typeface="Arial" pitchFamily="34" charset="0"/>
              </a:rPr>
              <a:t> </a:t>
            </a:r>
            <a:r>
              <a:rPr lang="sk-SK" dirty="0" err="1" smtClean="0">
                <a:latin typeface="Arial" pitchFamily="34" charset="0"/>
                <a:cs typeface="Arial" pitchFamily="34" charset="0"/>
              </a:rPr>
              <a:t>obtain</a:t>
            </a:r>
            <a:r>
              <a:rPr lang="sk-SK" dirty="0" smtClean="0">
                <a:latin typeface="Arial" pitchFamily="34" charset="0"/>
                <a:cs typeface="Arial" pitchFamily="34" charset="0"/>
              </a:rPr>
              <a:t>:</a:t>
            </a:r>
            <a:endParaRPr lang="sk-SK" dirty="0">
              <a:latin typeface="Arial" pitchFamily="34" charset="0"/>
              <a:cs typeface="Arial" pitchFamily="34" charset="0"/>
            </a:endParaRPr>
          </a:p>
        </p:txBody>
      </p:sp>
      <p:graphicFrame>
        <p:nvGraphicFramePr>
          <p:cNvPr id="14" name="Objekt 13"/>
          <p:cNvGraphicFramePr>
            <a:graphicFrameLocks noChangeAspect="1"/>
          </p:cNvGraphicFramePr>
          <p:nvPr>
            <p:extLst>
              <p:ext uri="{D42A27DB-BD31-4B8C-83A1-F6EECF244321}">
                <p14:modId xmlns:p14="http://schemas.microsoft.com/office/powerpoint/2010/main" val="1988341252"/>
              </p:ext>
            </p:extLst>
          </p:nvPr>
        </p:nvGraphicFramePr>
        <p:xfrm>
          <a:off x="3707904" y="4811783"/>
          <a:ext cx="1367656" cy="767807"/>
        </p:xfrm>
        <a:graphic>
          <a:graphicData uri="http://schemas.openxmlformats.org/presentationml/2006/ole">
            <mc:AlternateContent xmlns:mc="http://schemas.openxmlformats.org/markup-compatibility/2006">
              <mc:Choice xmlns:v="urn:schemas-microsoft-com:vml" Requires="v">
                <p:oleObj spid="_x0000_s28783" name="Equation" r:id="rId18" imgW="723600" imgH="406080" progId="Equation.DSMT4">
                  <p:embed/>
                </p:oleObj>
              </mc:Choice>
              <mc:Fallback>
                <p:oleObj name="Equation" r:id="rId18" imgW="723600" imgH="406080" progId="Equation.DSMT4">
                  <p:embed/>
                  <p:pic>
                    <p:nvPicPr>
                      <p:cNvPr id="0" name=""/>
                      <p:cNvPicPr/>
                      <p:nvPr/>
                    </p:nvPicPr>
                    <p:blipFill>
                      <a:blip r:embed="rId19"/>
                      <a:stretch>
                        <a:fillRect/>
                      </a:stretch>
                    </p:blipFill>
                    <p:spPr>
                      <a:xfrm>
                        <a:off x="3707904" y="4811783"/>
                        <a:ext cx="1367656" cy="767807"/>
                      </a:xfrm>
                      <a:prstGeom prst="rect">
                        <a:avLst/>
                      </a:prstGeom>
                    </p:spPr>
                  </p:pic>
                </p:oleObj>
              </mc:Fallback>
            </mc:AlternateContent>
          </a:graphicData>
        </a:graphic>
      </p:graphicFrame>
      <p:graphicFrame>
        <p:nvGraphicFramePr>
          <p:cNvPr id="18" name="Objekt 17"/>
          <p:cNvGraphicFramePr>
            <a:graphicFrameLocks noChangeAspect="1"/>
          </p:cNvGraphicFramePr>
          <p:nvPr>
            <p:extLst>
              <p:ext uri="{D42A27DB-BD31-4B8C-83A1-F6EECF244321}">
                <p14:modId xmlns:p14="http://schemas.microsoft.com/office/powerpoint/2010/main" val="2916874936"/>
              </p:ext>
            </p:extLst>
          </p:nvPr>
        </p:nvGraphicFramePr>
        <p:xfrm>
          <a:off x="3347864" y="5499889"/>
          <a:ext cx="3920956" cy="1006732"/>
        </p:xfrm>
        <a:graphic>
          <a:graphicData uri="http://schemas.openxmlformats.org/presentationml/2006/ole">
            <mc:AlternateContent xmlns:mc="http://schemas.openxmlformats.org/markup-compatibility/2006">
              <mc:Choice xmlns:v="urn:schemas-microsoft-com:vml" Requires="v">
                <p:oleObj spid="_x0000_s28784" name="Equation" r:id="rId20" imgW="1879560" imgH="482400" progId="Equation.DSMT4">
                  <p:embed/>
                </p:oleObj>
              </mc:Choice>
              <mc:Fallback>
                <p:oleObj name="Equation" r:id="rId20" imgW="1879560" imgH="482400" progId="Equation.DSMT4">
                  <p:embed/>
                  <p:pic>
                    <p:nvPicPr>
                      <p:cNvPr id="0" name=""/>
                      <p:cNvPicPr/>
                      <p:nvPr/>
                    </p:nvPicPr>
                    <p:blipFill>
                      <a:blip r:embed="rId21"/>
                      <a:stretch>
                        <a:fillRect/>
                      </a:stretch>
                    </p:blipFill>
                    <p:spPr>
                      <a:xfrm>
                        <a:off x="3347864" y="5499889"/>
                        <a:ext cx="3920956" cy="1006732"/>
                      </a:xfrm>
                      <a:prstGeom prst="rect">
                        <a:avLst/>
                      </a:prstGeom>
                    </p:spPr>
                  </p:pic>
                </p:oleObj>
              </mc:Fallback>
            </mc:AlternateContent>
          </a:graphicData>
        </a:graphic>
      </p:graphicFrame>
      <p:sp>
        <p:nvSpPr>
          <p:cNvPr id="19" name="Obdĺžnik 18"/>
          <p:cNvSpPr/>
          <p:nvPr/>
        </p:nvSpPr>
        <p:spPr>
          <a:xfrm>
            <a:off x="5796136" y="5445224"/>
            <a:ext cx="1584176" cy="1152128"/>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BlokTextu 28"/>
          <p:cNvSpPr txBox="1"/>
          <p:nvPr/>
        </p:nvSpPr>
        <p:spPr>
          <a:xfrm>
            <a:off x="162965" y="2498411"/>
            <a:ext cx="2339102" cy="369332"/>
          </a:xfrm>
          <a:prstGeom prst="rect">
            <a:avLst/>
          </a:prstGeom>
          <a:noFill/>
        </p:spPr>
        <p:txBody>
          <a:bodyPr wrap="none" rtlCol="0">
            <a:spAutoFit/>
          </a:bodyPr>
          <a:lstStyle/>
          <a:p>
            <a:r>
              <a:rPr lang="sk-SK" dirty="0" err="1" smtClean="0">
                <a:latin typeface="Arial" pitchFamily="34" charset="0"/>
                <a:cs typeface="Arial" pitchFamily="34" charset="0"/>
              </a:rPr>
              <a:t>Starting</a:t>
            </a:r>
            <a:r>
              <a:rPr lang="sk-SK" dirty="0" smtClean="0">
                <a:latin typeface="Arial" pitchFamily="34" charset="0"/>
                <a:cs typeface="Arial" pitchFamily="34" charset="0"/>
              </a:rPr>
              <a:t> </a:t>
            </a:r>
            <a:r>
              <a:rPr lang="sk-SK" dirty="0" err="1" smtClean="0">
                <a:latin typeface="Arial" pitchFamily="34" charset="0"/>
                <a:cs typeface="Arial" pitchFamily="34" charset="0"/>
              </a:rPr>
              <a:t>with</a:t>
            </a:r>
            <a:r>
              <a:rPr lang="sk-SK" dirty="0" smtClean="0">
                <a:latin typeface="Arial" pitchFamily="34" charset="0"/>
                <a:cs typeface="Arial" pitchFamily="34" charset="0"/>
              </a:rPr>
              <a:t> </a:t>
            </a:r>
            <a:r>
              <a:rPr lang="sk-SK" dirty="0" err="1" smtClean="0">
                <a:latin typeface="Arial" pitchFamily="34" charset="0"/>
                <a:cs typeface="Arial" pitchFamily="34" charset="0"/>
              </a:rPr>
              <a:t>Eq</a:t>
            </a:r>
            <a:r>
              <a:rPr lang="sk-SK" dirty="0" smtClean="0">
                <a:latin typeface="Arial" pitchFamily="34" charset="0"/>
                <a:cs typeface="Arial" pitchFamily="34" charset="0"/>
              </a:rPr>
              <a:t>. (1):</a:t>
            </a:r>
            <a:endParaRPr lang="sk-SK" dirty="0">
              <a:latin typeface="Arial" pitchFamily="34" charset="0"/>
              <a:cs typeface="Arial" pitchFamily="34" charset="0"/>
            </a:endParaRPr>
          </a:p>
        </p:txBody>
      </p:sp>
    </p:spTree>
    <p:extLst>
      <p:ext uri="{BB962C8B-B14F-4D97-AF65-F5344CB8AC3E}">
        <p14:creationId xmlns:p14="http://schemas.microsoft.com/office/powerpoint/2010/main" val="192670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130622"/>
            <a:ext cx="8229600" cy="1143000"/>
          </a:xfrm>
        </p:spPr>
        <p:txBody>
          <a:bodyPr/>
          <a:lstStyle/>
          <a:p>
            <a:r>
              <a:rPr lang="en-US" dirty="0">
                <a:latin typeface="Arial" pitchFamily="34" charset="0"/>
                <a:cs typeface="Arial" pitchFamily="34" charset="0"/>
              </a:rPr>
              <a:t>Classical Mechanics</a:t>
            </a:r>
          </a:p>
        </p:txBody>
      </p:sp>
      <p:sp>
        <p:nvSpPr>
          <p:cNvPr id="185347" name="Text Box 3"/>
          <p:cNvSpPr txBox="1">
            <a:spLocks noChangeArrowheads="1"/>
          </p:cNvSpPr>
          <p:nvPr/>
        </p:nvSpPr>
        <p:spPr bwMode="auto">
          <a:xfrm>
            <a:off x="683568" y="1268760"/>
            <a:ext cx="5410200" cy="2413000"/>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33CC33"/>
                </a:solidFill>
                <a:latin typeface="Arial Black" pitchFamily="34" charset="0"/>
              </a:rPr>
              <a:t>Mechanics</a:t>
            </a:r>
            <a:r>
              <a:rPr lang="en-US">
                <a:latin typeface="Verdana" pitchFamily="34" charset="0"/>
              </a:rPr>
              <a:t>: the study of </a:t>
            </a:r>
            <a:r>
              <a:rPr lang="en-US" b="1" i="1">
                <a:latin typeface="Verdana" pitchFamily="34" charset="0"/>
              </a:rPr>
              <a:t>motion</a:t>
            </a:r>
          </a:p>
          <a:p>
            <a:pPr eaLnBrk="0" hangingPunct="0">
              <a:spcBef>
                <a:spcPct val="50000"/>
              </a:spcBef>
            </a:pPr>
            <a:r>
              <a:rPr lang="en-US" b="1" i="1">
                <a:latin typeface="Verdana" pitchFamily="34" charset="0"/>
              </a:rPr>
              <a:t>Galileo</a:t>
            </a:r>
            <a:r>
              <a:rPr lang="en-US">
                <a:latin typeface="Verdana" pitchFamily="34" charset="0"/>
              </a:rPr>
              <a:t> (1564 -1642) laid the </a:t>
            </a:r>
            <a:br>
              <a:rPr lang="en-US">
                <a:latin typeface="Verdana" pitchFamily="34" charset="0"/>
              </a:rPr>
            </a:br>
            <a:r>
              <a:rPr lang="en-US">
                <a:latin typeface="Verdana" pitchFamily="34" charset="0"/>
              </a:rPr>
              <a:t>	groundwork for Mechanics</a:t>
            </a:r>
          </a:p>
          <a:p>
            <a:pPr eaLnBrk="0" hangingPunct="0">
              <a:spcBef>
                <a:spcPct val="50000"/>
              </a:spcBef>
            </a:pPr>
            <a:r>
              <a:rPr lang="en-US" sz="800">
                <a:latin typeface="Verdana" pitchFamily="34" charset="0"/>
              </a:rPr>
              <a:t/>
            </a:r>
            <a:br>
              <a:rPr lang="en-US" sz="800">
                <a:latin typeface="Verdana" pitchFamily="34" charset="0"/>
              </a:rPr>
            </a:br>
            <a:r>
              <a:rPr lang="en-US" b="1" i="1">
                <a:latin typeface="Verdana" pitchFamily="34" charset="0"/>
              </a:rPr>
              <a:t>Newton</a:t>
            </a:r>
            <a:r>
              <a:rPr lang="en-US">
                <a:latin typeface="Verdana" pitchFamily="34" charset="0"/>
              </a:rPr>
              <a:t> (1642-1727) completed</a:t>
            </a:r>
            <a:br>
              <a:rPr lang="en-US">
                <a:latin typeface="Verdana" pitchFamily="34" charset="0"/>
              </a:rPr>
            </a:br>
            <a:r>
              <a:rPr lang="en-US">
                <a:latin typeface="Verdana" pitchFamily="34" charset="0"/>
              </a:rPr>
              <a:t>	 its development (~</a:t>
            </a:r>
            <a:r>
              <a:rPr lang="en-US" i="1">
                <a:latin typeface="Verdana" pitchFamily="34" charset="0"/>
              </a:rPr>
              <a:t>almost</a:t>
            </a:r>
            <a:r>
              <a:rPr lang="en-US">
                <a:latin typeface="Verdana" pitchFamily="34" charset="0"/>
              </a:rPr>
              <a:t>~)</a:t>
            </a:r>
          </a:p>
          <a:p>
            <a:pPr eaLnBrk="0" hangingPunct="0">
              <a:spcBef>
                <a:spcPct val="50000"/>
              </a:spcBef>
            </a:pPr>
            <a:endParaRPr lang="en-US">
              <a:latin typeface="Verdana" pitchFamily="34" charset="0"/>
            </a:endParaRPr>
          </a:p>
        </p:txBody>
      </p:sp>
      <p:pic>
        <p:nvPicPr>
          <p:cNvPr id="185348" name="Picture 4"/>
          <p:cNvPicPr>
            <a:picLocks noChangeAspect="1" noChangeArrowheads="1"/>
          </p:cNvPicPr>
          <p:nvPr/>
        </p:nvPicPr>
        <p:blipFill>
          <a:blip r:embed="rId2" cstate="print"/>
          <a:srcRect/>
          <a:stretch>
            <a:fillRect/>
          </a:stretch>
        </p:blipFill>
        <p:spPr bwMode="auto">
          <a:xfrm>
            <a:off x="6246168" y="1649760"/>
            <a:ext cx="2209800" cy="2062163"/>
          </a:xfrm>
          <a:prstGeom prst="rect">
            <a:avLst/>
          </a:prstGeom>
          <a:noFill/>
          <a:ln w="9525">
            <a:noFill/>
            <a:miter lim="800000"/>
            <a:headEnd/>
            <a:tailEnd/>
          </a:ln>
        </p:spPr>
      </p:pic>
      <p:sp>
        <p:nvSpPr>
          <p:cNvPr id="185349" name="Rectangle 5"/>
          <p:cNvSpPr>
            <a:spLocks noGrp="1" noChangeArrowheads="1"/>
          </p:cNvSpPr>
          <p:nvPr>
            <p:ph type="body" idx="1"/>
          </p:nvPr>
        </p:nvSpPr>
        <p:spPr>
          <a:xfrm>
            <a:off x="683568" y="3326160"/>
            <a:ext cx="7848872" cy="2438400"/>
          </a:xfrm>
          <a:noFill/>
          <a:ln/>
        </p:spPr>
        <p:txBody>
          <a:bodyPr>
            <a:normAutofit lnSpcReduction="10000"/>
          </a:bodyPr>
          <a:lstStyle/>
          <a:p>
            <a:pPr marL="447675" indent="-447675">
              <a:lnSpc>
                <a:spcPct val="80000"/>
              </a:lnSpc>
              <a:spcBef>
                <a:spcPct val="40000"/>
              </a:spcBef>
              <a:buFont typeface="Wingdings" pitchFamily="2" charset="2"/>
              <a:buNone/>
            </a:pPr>
            <a:r>
              <a:rPr lang="en-US" sz="2000" dirty="0">
                <a:latin typeface="Verdana" pitchFamily="34" charset="0"/>
              </a:rPr>
              <a:t>Newton’s Laws work fine for</a:t>
            </a:r>
          </a:p>
          <a:p>
            <a:pPr marL="447675" indent="-447675">
              <a:lnSpc>
                <a:spcPct val="80000"/>
              </a:lnSpc>
              <a:spcBef>
                <a:spcPct val="40000"/>
              </a:spcBef>
              <a:buFont typeface="Wingdings" pitchFamily="2" charset="2"/>
              <a:buNone/>
            </a:pPr>
            <a:endParaRPr lang="en-US" sz="900" dirty="0">
              <a:latin typeface="Verdana" pitchFamily="34" charset="0"/>
            </a:endParaRPr>
          </a:p>
          <a:p>
            <a:pPr marL="447675" indent="-447675">
              <a:lnSpc>
                <a:spcPct val="95000"/>
              </a:lnSpc>
              <a:spcBef>
                <a:spcPct val="40000"/>
              </a:spcBef>
            </a:pPr>
            <a:r>
              <a:rPr lang="en-US" sz="1800" dirty="0">
                <a:latin typeface="Verdana" pitchFamily="34" charset="0"/>
              </a:rPr>
              <a:t>Large Objects - Ball’s, planes, planets, ... </a:t>
            </a:r>
          </a:p>
          <a:p>
            <a:pPr marL="889000" lvl="1" indent="-439738">
              <a:lnSpc>
                <a:spcPct val="95000"/>
              </a:lnSpc>
              <a:spcBef>
                <a:spcPct val="40000"/>
              </a:spcBef>
            </a:pPr>
            <a:r>
              <a:rPr lang="en-US" sz="1800" dirty="0">
                <a:latin typeface="Verdana" pitchFamily="34" charset="0"/>
              </a:rPr>
              <a:t>Small objects (atoms) </a:t>
            </a:r>
            <a:r>
              <a:rPr lang="en-US" sz="1800" dirty="0">
                <a:latin typeface="Verdana" pitchFamily="34" charset="0"/>
                <a:sym typeface="Symbol" pitchFamily="18" charset="2"/>
              </a:rPr>
              <a:t> </a:t>
            </a:r>
            <a:r>
              <a:rPr lang="en-US" sz="1800" dirty="0">
                <a:latin typeface="Verdana" pitchFamily="34" charset="0"/>
              </a:rPr>
              <a:t>Quantum Mechanics</a:t>
            </a:r>
            <a:r>
              <a:rPr lang="en-US" sz="1800" u="sng" dirty="0">
                <a:latin typeface="Verdana" pitchFamily="34" charset="0"/>
              </a:rPr>
              <a:t> </a:t>
            </a:r>
          </a:p>
          <a:p>
            <a:pPr marL="447675" indent="-447675">
              <a:lnSpc>
                <a:spcPct val="95000"/>
              </a:lnSpc>
              <a:spcBef>
                <a:spcPct val="40000"/>
              </a:spcBef>
            </a:pPr>
            <a:r>
              <a:rPr lang="en-US" sz="1800" dirty="0">
                <a:latin typeface="Verdana" pitchFamily="34" charset="0"/>
              </a:rPr>
              <a:t>Slow Objects - people, cars, planes, ... </a:t>
            </a:r>
          </a:p>
          <a:p>
            <a:pPr marL="889000" lvl="1" indent="-439738">
              <a:lnSpc>
                <a:spcPct val="95000"/>
              </a:lnSpc>
              <a:spcBef>
                <a:spcPct val="40000"/>
              </a:spcBef>
            </a:pPr>
            <a:r>
              <a:rPr lang="en-US" sz="1800" dirty="0">
                <a:latin typeface="Verdana" pitchFamily="34" charset="0"/>
              </a:rPr>
              <a:t>Fast objects (near the speed of light) </a:t>
            </a:r>
            <a:r>
              <a:rPr lang="en-US" sz="1800" dirty="0">
                <a:latin typeface="Verdana" pitchFamily="34" charset="0"/>
                <a:sym typeface="Symbol" pitchFamily="18" charset="2"/>
              </a:rPr>
              <a:t> </a:t>
            </a:r>
            <a:r>
              <a:rPr lang="en-US" sz="1800" dirty="0">
                <a:latin typeface="Verdana" pitchFamily="34" charset="0"/>
              </a:rPr>
              <a:t>Relativity</a:t>
            </a:r>
            <a:endParaRPr lang="en-US" sz="1600" dirty="0">
              <a:latin typeface="Verdana" pitchFamily="34" charset="0"/>
            </a:endParaRPr>
          </a:p>
          <a:p>
            <a:pPr marL="447675" indent="-447675">
              <a:lnSpc>
                <a:spcPct val="95000"/>
              </a:lnSpc>
              <a:spcBef>
                <a:spcPct val="40000"/>
              </a:spcBef>
              <a:buSzPct val="145000"/>
              <a:buFont typeface="Wingdings" pitchFamily="2" charset="2"/>
              <a:buChar char="Ø"/>
            </a:pPr>
            <a:r>
              <a:rPr lang="en-US" sz="1800" dirty="0">
                <a:latin typeface="Verdana" pitchFamily="34" charset="0"/>
              </a:rPr>
              <a:t>Classical Mechanics - essentially complete at the end of the 19th Century</a:t>
            </a:r>
          </a:p>
        </p:txBody>
      </p:sp>
      <p:sp>
        <p:nvSpPr>
          <p:cNvPr id="2" name="BlokTextu 1"/>
          <p:cNvSpPr txBox="1"/>
          <p:nvPr/>
        </p:nvSpPr>
        <p:spPr>
          <a:xfrm>
            <a:off x="251520" y="5903893"/>
            <a:ext cx="8722260" cy="954107"/>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Later during the summer</a:t>
            </a:r>
            <a:r>
              <a:rPr lang="sk-SK" sz="2800" dirty="0">
                <a:latin typeface="Arial" panose="020B0604020202020204" pitchFamily="34" charset="0"/>
                <a:cs typeface="Arial" panose="020B0604020202020204" pitchFamily="34" charset="0"/>
              </a:rPr>
              <a:t> term</a:t>
            </a:r>
            <a:r>
              <a:rPr lang="en-GB" sz="2800" dirty="0">
                <a:latin typeface="Arial" panose="020B0604020202020204" pitchFamily="34" charset="0"/>
                <a:cs typeface="Arial" panose="020B0604020202020204" pitchFamily="34" charset="0"/>
              </a:rPr>
              <a:t> we will come also</a:t>
            </a:r>
          </a:p>
          <a:p>
            <a:r>
              <a:rPr lang="en-GB" sz="2800" dirty="0">
                <a:latin typeface="Arial" panose="020B0604020202020204" pitchFamily="34" charset="0"/>
                <a:cs typeface="Arial" panose="020B0604020202020204" pitchFamily="34" charset="0"/>
              </a:rPr>
              <a:t> to specific/general relativity and quantum mechanics.</a:t>
            </a:r>
            <a:endParaRPr lang="sk-SK" sz="2800" dirty="0">
              <a:latin typeface="Arial" panose="020B0604020202020204" pitchFamily="34" charset="0"/>
              <a:cs typeface="Arial" panose="020B0604020202020204" pitchFamily="34" charset="0"/>
            </a:endParaRPr>
          </a:p>
        </p:txBody>
      </p:sp>
      <p:cxnSp>
        <p:nvCxnSpPr>
          <p:cNvPr id="4" name="Rovná spojnica 3"/>
          <p:cNvCxnSpPr/>
          <p:nvPr/>
        </p:nvCxnSpPr>
        <p:spPr>
          <a:xfrm>
            <a:off x="251520" y="5899951"/>
            <a:ext cx="8640960"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2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95536" y="188640"/>
            <a:ext cx="8229600" cy="706090"/>
          </a:xfrm>
        </p:spPr>
        <p:txBody>
          <a:bodyPr>
            <a:normAutofit/>
          </a:bodyPr>
          <a:lstStyle/>
          <a:p>
            <a:r>
              <a:rPr lang="en-US" sz="3600" dirty="0">
                <a:solidFill>
                  <a:srgbClr val="990033"/>
                </a:solidFill>
                <a:latin typeface="Arial" pitchFamily="34" charset="0"/>
                <a:cs typeface="Arial" pitchFamily="34" charset="0"/>
              </a:rPr>
              <a:t>Classical mechanics</a:t>
            </a:r>
          </a:p>
        </p:txBody>
      </p:sp>
      <p:sp>
        <p:nvSpPr>
          <p:cNvPr id="10" name="BlokTextu 9"/>
          <p:cNvSpPr txBox="1"/>
          <p:nvPr/>
        </p:nvSpPr>
        <p:spPr>
          <a:xfrm>
            <a:off x="235087" y="912088"/>
            <a:ext cx="8187434" cy="523220"/>
          </a:xfrm>
          <a:prstGeom prst="rect">
            <a:avLst/>
          </a:prstGeom>
          <a:noFill/>
        </p:spPr>
        <p:txBody>
          <a:bodyPr wrap="none" rtlCol="0">
            <a:spAutoFit/>
          </a:bodyPr>
          <a:lstStyle/>
          <a:p>
            <a:r>
              <a:rPr lang="sk-SK" sz="2800" b="1" dirty="0">
                <a:latin typeface="Arial" pitchFamily="34" charset="0"/>
                <a:cs typeface="Arial" pitchFamily="34" charset="0"/>
              </a:rPr>
              <a:t>Galileo</a:t>
            </a:r>
            <a:r>
              <a:rPr lang="en-US" sz="2800" b="1" dirty="0">
                <a:latin typeface="Arial" pitchFamily="34" charset="0"/>
                <a:cs typeface="Arial" pitchFamily="34" charset="0"/>
              </a:rPr>
              <a:t>’s</a:t>
            </a:r>
            <a:r>
              <a:rPr lang="sk-SK" sz="2800" b="1" dirty="0">
                <a:latin typeface="Arial" pitchFamily="34" charset="0"/>
                <a:cs typeface="Arial" pitchFamily="34" charset="0"/>
              </a:rPr>
              <a:t> </a:t>
            </a:r>
            <a:r>
              <a:rPr lang="sk-SK" sz="2800" b="1" dirty="0" err="1">
                <a:latin typeface="Arial" pitchFamily="34" charset="0"/>
                <a:cs typeface="Arial" pitchFamily="34" charset="0"/>
              </a:rPr>
              <a:t>vs</a:t>
            </a:r>
            <a:r>
              <a:rPr lang="sk-SK" sz="2800" b="1" dirty="0">
                <a:latin typeface="Arial" pitchFamily="34" charset="0"/>
                <a:cs typeface="Arial" pitchFamily="34" charset="0"/>
              </a:rPr>
              <a:t> </a:t>
            </a:r>
            <a:r>
              <a:rPr lang="en-US" sz="2800" b="1" dirty="0">
                <a:latin typeface="Arial" pitchFamily="34" charset="0"/>
                <a:cs typeface="Arial" pitchFamily="34" charset="0"/>
              </a:rPr>
              <a:t>Newton’s</a:t>
            </a:r>
            <a:r>
              <a:rPr lang="sk-SK" sz="2800" b="1" dirty="0">
                <a:latin typeface="Arial" pitchFamily="34" charset="0"/>
                <a:cs typeface="Arial" pitchFamily="34" charset="0"/>
              </a:rPr>
              <a:t> </a:t>
            </a:r>
            <a:r>
              <a:rPr lang="sk-SK" sz="2800" b="1" dirty="0" err="1">
                <a:latin typeface="Arial" pitchFamily="34" charset="0"/>
                <a:cs typeface="Arial" pitchFamily="34" charset="0"/>
              </a:rPr>
              <a:t>understanding</a:t>
            </a:r>
            <a:r>
              <a:rPr lang="sk-SK" sz="2800" b="1" dirty="0">
                <a:latin typeface="Arial" pitchFamily="34" charset="0"/>
                <a:cs typeface="Arial" pitchFamily="34" charset="0"/>
              </a:rPr>
              <a:t> of </a:t>
            </a:r>
            <a:r>
              <a:rPr lang="sk-SK" sz="2800" b="1" dirty="0" err="1">
                <a:latin typeface="Arial" pitchFamily="34" charset="0"/>
                <a:cs typeface="Arial" pitchFamily="34" charset="0"/>
              </a:rPr>
              <a:t>inertia</a:t>
            </a:r>
            <a:r>
              <a:rPr lang="sk-SK" sz="2800" b="1" dirty="0">
                <a:latin typeface="Arial" pitchFamily="34" charset="0"/>
                <a:cs typeface="Arial" pitchFamily="34" charset="0"/>
              </a:rPr>
              <a:t>:</a:t>
            </a:r>
          </a:p>
        </p:txBody>
      </p:sp>
      <p:sp>
        <p:nvSpPr>
          <p:cNvPr id="53254" name="AutoShape 6" descr="https://www.mansfieldct.org/Schools/MMS/staff/hand/Lawsnewton2law_files/image004.jpg"/>
          <p:cNvSpPr>
            <a:spLocks noChangeAspect="1" noChangeArrowheads="1"/>
          </p:cNvSpPr>
          <p:nvPr/>
        </p:nvSpPr>
        <p:spPr bwMode="auto">
          <a:xfrm>
            <a:off x="155575" y="-922338"/>
            <a:ext cx="1857375" cy="1933576"/>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 name="BlokTextu 1"/>
          <p:cNvSpPr txBox="1"/>
          <p:nvPr/>
        </p:nvSpPr>
        <p:spPr>
          <a:xfrm>
            <a:off x="199700" y="1587302"/>
            <a:ext cx="8736687" cy="4154984"/>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Galileo</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developed the idea of force, as a cause for motion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determined that the natural state of an object is rest or</a:t>
            </a:r>
            <a:endParaRPr lang="sk-SK" sz="2400" dirty="0">
              <a:latin typeface="Arial" panose="020B0604020202020204" pitchFamily="34" charset="0"/>
              <a:cs typeface="Arial" panose="020B0604020202020204" pitchFamily="34" charset="0"/>
            </a:endParaRPr>
          </a:p>
          <a:p>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uniform motion, i.e. objects always</a:t>
            </a:r>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have a velocity, </a:t>
            </a:r>
            <a:endParaRPr lang="sk-SK" sz="2400" dirty="0">
              <a:latin typeface="Arial" panose="020B0604020202020204" pitchFamily="34" charset="0"/>
              <a:cs typeface="Arial" panose="020B0604020202020204" pitchFamily="34" charset="0"/>
            </a:endParaRPr>
          </a:p>
          <a:p>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sometimes that velocity has a magnitude of zero = rest.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objects resist change in motion, which is called </a:t>
            </a:r>
            <a:r>
              <a:rPr lang="en-US" sz="2400" b="1" dirty="0">
                <a:latin typeface="Arial" panose="020B0604020202020204" pitchFamily="34" charset="0"/>
                <a:cs typeface="Arial" panose="020B0604020202020204" pitchFamily="34" charset="0"/>
              </a:rPr>
              <a:t>inertia</a:t>
            </a:r>
          </a:p>
          <a:p>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Newton</a:t>
            </a:r>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further and more detailed understanding</a:t>
            </a:r>
            <a:r>
              <a:rPr lang="sk-SK"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change in velocity = acceleration caused by force</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inertia</a:t>
            </a:r>
            <a:r>
              <a:rPr lang="en-US" sz="2400" dirty="0">
                <a:latin typeface="Arial" panose="020B0604020202020204" pitchFamily="34" charset="0"/>
                <a:cs typeface="Arial" panose="020B0604020202020204" pitchFamily="34" charset="0"/>
              </a:rPr>
              <a:t> = resistance to change in motion </a:t>
            </a:r>
            <a:r>
              <a:rPr lang="sk-SK"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it</a:t>
            </a:r>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proportional</a:t>
            </a:r>
            <a:endParaRPr lang="sk-SK" sz="2400" dirty="0">
              <a:latin typeface="Arial" panose="020B0604020202020204" pitchFamily="34" charset="0"/>
              <a:cs typeface="Arial" panose="020B0604020202020204" pitchFamily="34" charset="0"/>
            </a:endParaRPr>
          </a:p>
          <a:p>
            <a:r>
              <a:rPr lang="sk-SK"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to the mass of the object</a:t>
            </a:r>
            <a:r>
              <a:rPr lang="sk-SK" sz="2400" dirty="0">
                <a:latin typeface="Arial" panose="020B0604020202020204" pitchFamily="34" charset="0"/>
                <a:cs typeface="Arial" panose="020B0604020202020204" pitchFamily="34" charset="0"/>
              </a:rPr>
              <a:t> and </a:t>
            </a:r>
            <a:r>
              <a:rPr lang="en-GB" sz="2400" dirty="0">
                <a:latin typeface="Arial" panose="020B0604020202020204" pitchFamily="34" charset="0"/>
                <a:cs typeface="Arial" panose="020B0604020202020204" pitchFamily="34" charset="0"/>
              </a:rPr>
              <a:t>the acting force</a:t>
            </a:r>
            <a:r>
              <a:rPr lang="sk-SK"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53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
            <a:ext cx="9144000" cy="620688"/>
          </a:xfrm>
        </p:spPr>
        <p:txBody>
          <a:bodyPr>
            <a:noAutofit/>
          </a:bodyPr>
          <a:lstStyle/>
          <a:p>
            <a:r>
              <a:rPr lang="sk-SK" sz="3600" b="1" dirty="0" err="1">
                <a:solidFill>
                  <a:srgbClr val="990033"/>
                </a:solidFill>
              </a:rPr>
              <a:t>mechanics</a:t>
            </a:r>
            <a:r>
              <a:rPr lang="sk-SK" sz="3600" b="1" dirty="0">
                <a:solidFill>
                  <a:srgbClr val="990033"/>
                </a:solidFill>
              </a:rPr>
              <a:t> - </a:t>
            </a:r>
            <a:r>
              <a:rPr lang="en-GB" sz="3600" b="1" dirty="0">
                <a:solidFill>
                  <a:srgbClr val="990033"/>
                </a:solidFill>
              </a:rPr>
              <a:t>basic terms and quantities</a:t>
            </a:r>
          </a:p>
        </p:txBody>
      </p:sp>
      <p:sp>
        <p:nvSpPr>
          <p:cNvPr id="3" name="Podnadpis 2"/>
          <p:cNvSpPr>
            <a:spLocks noGrp="1"/>
          </p:cNvSpPr>
          <p:nvPr>
            <p:ph type="subTitle" idx="1"/>
          </p:nvPr>
        </p:nvSpPr>
        <p:spPr>
          <a:xfrm>
            <a:off x="395536" y="908720"/>
            <a:ext cx="8568952" cy="5688632"/>
          </a:xfrm>
        </p:spPr>
        <p:txBody>
          <a:bodyPr>
            <a:normAutofit lnSpcReduction="10000"/>
          </a:bodyPr>
          <a:lstStyle/>
          <a:p>
            <a:pPr algn="l"/>
            <a:r>
              <a:rPr lang="en-GB" sz="2800" dirty="0">
                <a:solidFill>
                  <a:schemeClr val="tx1"/>
                </a:solidFill>
                <a:latin typeface="Arial" pitchFamily="34" charset="0"/>
                <a:cs typeface="Arial" pitchFamily="34" charset="0"/>
              </a:rPr>
              <a:t>The general study of the relationships between motion, forces, and energy is called </a:t>
            </a:r>
            <a:r>
              <a:rPr lang="en-GB" sz="2800" b="1" dirty="0">
                <a:solidFill>
                  <a:srgbClr val="FF0000"/>
                </a:solidFill>
                <a:latin typeface="Arial" pitchFamily="34" charset="0"/>
                <a:cs typeface="Arial" pitchFamily="34" charset="0"/>
              </a:rPr>
              <a:t>mechanics</a:t>
            </a:r>
            <a:r>
              <a:rPr lang="en-GB" sz="2800" dirty="0">
                <a:solidFill>
                  <a:schemeClr val="tx1"/>
                </a:solidFill>
                <a:latin typeface="Arial" pitchFamily="34" charset="0"/>
                <a:cs typeface="Arial" pitchFamily="34" charset="0"/>
              </a:rPr>
              <a:t>.</a:t>
            </a:r>
          </a:p>
          <a:p>
            <a:pPr algn="l"/>
            <a:endParaRPr lang="en-GB" sz="1000" dirty="0">
              <a:solidFill>
                <a:schemeClr val="tx1"/>
              </a:solidFill>
              <a:latin typeface="Arial" pitchFamily="34" charset="0"/>
              <a:cs typeface="Arial" pitchFamily="34" charset="0"/>
            </a:endParaRPr>
          </a:p>
          <a:p>
            <a:pPr algn="l"/>
            <a:r>
              <a:rPr lang="en-GB" sz="2800" b="1" dirty="0">
                <a:solidFill>
                  <a:srgbClr val="0000CC"/>
                </a:solidFill>
                <a:latin typeface="Arial" pitchFamily="34" charset="0"/>
                <a:cs typeface="Arial" pitchFamily="34" charset="0"/>
              </a:rPr>
              <a:t>Motion</a:t>
            </a:r>
            <a:r>
              <a:rPr lang="en-GB" sz="2800" dirty="0">
                <a:solidFill>
                  <a:schemeClr val="tx1"/>
                </a:solidFill>
                <a:latin typeface="Arial" pitchFamily="34" charset="0"/>
                <a:cs typeface="Arial" pitchFamily="34" charset="0"/>
              </a:rPr>
              <a:t> is the action of changing location or position.</a:t>
            </a:r>
            <a:endParaRPr lang="sk-SK" sz="2800" dirty="0">
              <a:solidFill>
                <a:schemeClr val="tx1"/>
              </a:solidFill>
              <a:latin typeface="Arial" pitchFamily="34" charset="0"/>
              <a:cs typeface="Arial" pitchFamily="34" charset="0"/>
            </a:endParaRPr>
          </a:p>
          <a:p>
            <a:pPr algn="l"/>
            <a:r>
              <a:rPr lang="en-US" sz="2800" dirty="0">
                <a:solidFill>
                  <a:schemeClr val="tx1"/>
                </a:solidFill>
                <a:latin typeface="Arial" pitchFamily="34" charset="0"/>
                <a:cs typeface="Arial" pitchFamily="34" charset="0"/>
              </a:rPr>
              <a:t>Motion may be divided into three basic types </a:t>
            </a:r>
            <a:r>
              <a:rPr lang="sk-SK" sz="2800" dirty="0">
                <a:solidFill>
                  <a:schemeClr val="tx1"/>
                </a:solidFill>
                <a:latin typeface="Arial" pitchFamily="34" charset="0"/>
                <a:cs typeface="Arial" pitchFamily="34" charset="0"/>
              </a:rPr>
              <a:t>-</a:t>
            </a:r>
            <a:r>
              <a:rPr lang="en-US" sz="2800" u="sng" dirty="0">
                <a:solidFill>
                  <a:schemeClr val="tx1"/>
                </a:solidFill>
                <a:latin typeface="Arial" pitchFamily="34" charset="0"/>
                <a:cs typeface="Arial" pitchFamily="34" charset="0"/>
              </a:rPr>
              <a:t>translational</a:t>
            </a:r>
            <a:r>
              <a:rPr lang="en-US" sz="2800" dirty="0">
                <a:solidFill>
                  <a:schemeClr val="tx1"/>
                </a:solidFill>
                <a:latin typeface="Arial" pitchFamily="34" charset="0"/>
                <a:cs typeface="Arial" pitchFamily="34" charset="0"/>
              </a:rPr>
              <a:t>, </a:t>
            </a:r>
            <a:r>
              <a:rPr lang="en-US" sz="2800" u="sng" dirty="0">
                <a:solidFill>
                  <a:schemeClr val="tx1"/>
                </a:solidFill>
                <a:latin typeface="Arial" pitchFamily="34" charset="0"/>
                <a:cs typeface="Arial" pitchFamily="34" charset="0"/>
              </a:rPr>
              <a:t>rotational</a:t>
            </a:r>
            <a:r>
              <a:rPr lang="en-US" sz="2800" dirty="0">
                <a:solidFill>
                  <a:schemeClr val="tx1"/>
                </a:solidFill>
                <a:latin typeface="Arial" pitchFamily="34" charset="0"/>
                <a:cs typeface="Arial" pitchFamily="34" charset="0"/>
              </a:rPr>
              <a:t>, and </a:t>
            </a:r>
            <a:r>
              <a:rPr lang="en-US" sz="2800" u="sng" dirty="0">
                <a:solidFill>
                  <a:schemeClr val="tx1"/>
                </a:solidFill>
                <a:latin typeface="Arial" pitchFamily="34" charset="0"/>
                <a:cs typeface="Arial" pitchFamily="34" charset="0"/>
              </a:rPr>
              <a:t>oscillatory</a:t>
            </a:r>
            <a:r>
              <a:rPr lang="en-US" sz="2800" dirty="0">
                <a:solidFill>
                  <a:schemeClr val="tx1"/>
                </a:solidFill>
                <a:latin typeface="Arial" pitchFamily="34" charset="0"/>
                <a:cs typeface="Arial" pitchFamily="34" charset="0"/>
              </a:rPr>
              <a:t>.</a:t>
            </a:r>
          </a:p>
          <a:p>
            <a:pPr algn="l"/>
            <a:endParaRPr lang="sk-SK" sz="11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The study of motion without regard to the forces or energies that may be involved is called </a:t>
            </a:r>
            <a:r>
              <a:rPr lang="en-GB" sz="2800" b="1" dirty="0">
                <a:solidFill>
                  <a:srgbClr val="C00000"/>
                </a:solidFill>
                <a:latin typeface="Arial" pitchFamily="34" charset="0"/>
                <a:cs typeface="Arial" pitchFamily="34" charset="0"/>
              </a:rPr>
              <a:t>kinematics</a:t>
            </a:r>
            <a:r>
              <a:rPr lang="en-GB" sz="2800" dirty="0">
                <a:solidFill>
                  <a:schemeClr val="tx1"/>
                </a:solidFill>
                <a:latin typeface="Arial" pitchFamily="34" charset="0"/>
                <a:cs typeface="Arial" pitchFamily="34" charset="0"/>
              </a:rPr>
              <a:t>.  It is the simplest branch of mechanics. </a:t>
            </a:r>
            <a:endParaRPr lang="sk-SK" sz="2800" dirty="0">
              <a:solidFill>
                <a:schemeClr val="tx1"/>
              </a:solidFill>
              <a:latin typeface="Arial" pitchFamily="34" charset="0"/>
              <a:cs typeface="Arial" pitchFamily="34" charset="0"/>
            </a:endParaRPr>
          </a:p>
          <a:p>
            <a:pPr algn="l"/>
            <a:endParaRPr lang="en-GB" sz="1000" dirty="0">
              <a:solidFill>
                <a:schemeClr val="tx1"/>
              </a:solidFill>
              <a:latin typeface="Arial" pitchFamily="34" charset="0"/>
              <a:cs typeface="Arial" pitchFamily="34" charset="0"/>
            </a:endParaRPr>
          </a:p>
          <a:p>
            <a:pPr algn="l"/>
            <a:r>
              <a:rPr lang="en-GB" sz="2800" dirty="0">
                <a:solidFill>
                  <a:schemeClr val="tx1"/>
                </a:solidFill>
                <a:latin typeface="Arial" pitchFamily="34" charset="0"/>
                <a:cs typeface="Arial" pitchFamily="34" charset="0"/>
              </a:rPr>
              <a:t>The branch of mechanics that deals with both motion and forces together is called </a:t>
            </a:r>
            <a:r>
              <a:rPr lang="en-GB" sz="2800" b="1" dirty="0">
                <a:solidFill>
                  <a:srgbClr val="C00000"/>
                </a:solidFill>
                <a:latin typeface="Arial" pitchFamily="34" charset="0"/>
                <a:cs typeface="Arial" pitchFamily="34" charset="0"/>
              </a:rPr>
              <a:t>dynamics</a:t>
            </a:r>
            <a:r>
              <a:rPr lang="en-GB" sz="2800" dirty="0">
                <a:solidFill>
                  <a:schemeClr val="tx1"/>
                </a:solidFill>
                <a:latin typeface="Arial" pitchFamily="34" charset="0"/>
                <a:cs typeface="Arial" pitchFamily="34" charset="0"/>
              </a:rPr>
              <a:t> and the study of forces in the absence of changes in motion or energy is called </a:t>
            </a:r>
            <a:r>
              <a:rPr lang="en-GB" sz="2800" b="1" dirty="0">
                <a:solidFill>
                  <a:srgbClr val="C00000"/>
                </a:solidFill>
                <a:latin typeface="Arial" pitchFamily="34" charset="0"/>
                <a:cs typeface="Arial" pitchFamily="34" charset="0"/>
              </a:rPr>
              <a:t>statics</a:t>
            </a:r>
            <a:r>
              <a:rPr lang="en-GB" sz="2800" dirty="0">
                <a:solidFill>
                  <a:schemeClr val="tx1"/>
                </a:solidFill>
                <a:latin typeface="Arial" pitchFamily="34" charset="0"/>
                <a:cs typeface="Arial" pitchFamily="34" charset="0"/>
              </a:rPr>
              <a:t>.</a:t>
            </a: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11614</TotalTime>
  <Words>4103</Words>
  <Application>Microsoft Office PowerPoint</Application>
  <PresentationFormat>Prezentácia na obrazovke (4:3)</PresentationFormat>
  <Paragraphs>582</Paragraphs>
  <Slides>69</Slides>
  <Notes>1</Notes>
  <HiddenSlides>0</HiddenSlides>
  <MMClips>0</MMClips>
  <ScaleCrop>false</ScaleCrop>
  <HeadingPairs>
    <vt:vector size="8" baseType="variant">
      <vt:variant>
        <vt:lpstr>Použité písma</vt:lpstr>
      </vt:variant>
      <vt:variant>
        <vt:i4>10</vt:i4>
      </vt:variant>
      <vt:variant>
        <vt:lpstr>Motív</vt:lpstr>
      </vt:variant>
      <vt:variant>
        <vt:i4>1</vt:i4>
      </vt:variant>
      <vt:variant>
        <vt:lpstr>Vložené servery OLE</vt:lpstr>
      </vt:variant>
      <vt:variant>
        <vt:i4>3</vt:i4>
      </vt:variant>
      <vt:variant>
        <vt:lpstr>Nadpisy snímok</vt:lpstr>
      </vt:variant>
      <vt:variant>
        <vt:i4>69</vt:i4>
      </vt:variant>
    </vt:vector>
  </HeadingPairs>
  <TitlesOfParts>
    <vt:vector size="83" baseType="lpstr">
      <vt:lpstr>Arial</vt:lpstr>
      <vt:lpstr>Arial Black</vt:lpstr>
      <vt:lpstr>Calibri</vt:lpstr>
      <vt:lpstr>Comic Sans MS</vt:lpstr>
      <vt:lpstr>Courier New</vt:lpstr>
      <vt:lpstr>Symbol</vt:lpstr>
      <vt:lpstr>Times New Roman</vt:lpstr>
      <vt:lpstr>TimesNewRoman</vt:lpstr>
      <vt:lpstr>Verdana</vt:lpstr>
      <vt:lpstr>Wingdings</vt:lpstr>
      <vt:lpstr>Motív Office</vt:lpstr>
      <vt:lpstr>Equation</vt:lpstr>
      <vt:lpstr>Rovnica</vt:lpstr>
      <vt:lpstr>MathType 7.0 Equation</vt:lpstr>
      <vt:lpstr>Lecture 2: Mechanics</vt:lpstr>
      <vt:lpstr>Classical mechanics</vt:lpstr>
      <vt:lpstr>The Ancient Greeks</vt:lpstr>
      <vt:lpstr>On the Nature of Motion</vt:lpstr>
      <vt:lpstr>Aristotelian Physics</vt:lpstr>
      <vt:lpstr>The Renaissance</vt:lpstr>
      <vt:lpstr>Classical Mechanics</vt:lpstr>
      <vt:lpstr>Classical mechanics</vt:lpstr>
      <vt:lpstr>mechanics - basic terms and quantities</vt:lpstr>
      <vt:lpstr>basic terms and quantities</vt:lpstr>
      <vt:lpstr>basic terms and quantities</vt:lpstr>
      <vt:lpstr>Prezentácia programu PowerPoint</vt:lpstr>
      <vt:lpstr>Prezentácia programu PowerPoint</vt:lpstr>
      <vt:lpstr>basic terms and quantities</vt:lpstr>
      <vt:lpstr>basic terms and quantities</vt:lpstr>
      <vt:lpstr>Prezentácia programu PowerPoint</vt:lpstr>
      <vt:lpstr>classification of motions</vt:lpstr>
      <vt:lpstr>basic terms and quantities</vt:lpstr>
      <vt:lpstr>Prezentácia programu PowerPoint</vt:lpstr>
      <vt:lpstr>Prezentácia programu PowerPoint</vt:lpstr>
      <vt:lpstr>basic terms and quantities</vt:lpstr>
      <vt:lpstr>basic terms and quantities</vt:lpstr>
      <vt:lpstr>basic terms and quantities</vt:lpstr>
      <vt:lpstr>basic terms and quantities</vt:lpstr>
      <vt:lpstr>basic terms and quantities</vt:lpstr>
      <vt:lpstr>basic terms and quantities</vt:lpstr>
      <vt:lpstr>basic terms and quantities</vt:lpstr>
      <vt:lpstr>Lecture 2: Mechanics</vt:lpstr>
      <vt:lpstr>Prezentácia programu PowerPoint</vt:lpstr>
      <vt:lpstr>Prezentácia programu PowerPoint</vt:lpstr>
      <vt:lpstr>Prezentácia programu PowerPoint</vt:lpstr>
      <vt:lpstr>Prezentácia programu PowerPoint</vt:lpstr>
      <vt:lpstr>Prezentácia programu PowerPoint</vt:lpstr>
      <vt:lpstr>gravitation</vt:lpstr>
      <vt:lpstr>Kepler’s Work</vt:lpstr>
      <vt:lpstr>1. Kepler’s First Law</vt:lpstr>
      <vt:lpstr>2. Kepler’s Second Law</vt:lpstr>
      <vt:lpstr>2. Kepler’s Second Law</vt:lpstr>
      <vt:lpstr>3. Kepler’s Third Law</vt:lpstr>
      <vt:lpstr>Kepler’s Third Law</vt:lpstr>
      <vt:lpstr>Work of Galileo Galilei</vt:lpstr>
      <vt:lpstr>Newton’s Work</vt:lpstr>
      <vt:lpstr>Universal law of gravity</vt:lpstr>
      <vt:lpstr>Universal law of gravity</vt:lpstr>
      <vt:lpstr>Measuring gravity force between “ordinary-sized” objects is very hard</vt:lpstr>
      <vt:lpstr>Prezentácia programu PowerPoint</vt:lpstr>
      <vt:lpstr>Prezentácia programu PowerPoint</vt:lpstr>
      <vt:lpstr>free fall</vt:lpstr>
      <vt:lpstr>free fall</vt:lpstr>
      <vt:lpstr>vertical throw</vt:lpstr>
      <vt:lpstr>motion along inclined plane (without friction)</vt:lpstr>
      <vt:lpstr>Prezentácia programu PowerPoint</vt:lpstr>
      <vt:lpstr>Prezentácia programu PowerPoint</vt:lpstr>
      <vt:lpstr>Prezentácia programu PowerPoint</vt:lpstr>
      <vt:lpstr>Lecture 2: Mechanics</vt:lpstr>
      <vt:lpstr>back to basic terms and quantities</vt:lpstr>
      <vt:lpstr>basic terms and quantities</vt:lpstr>
      <vt:lpstr>Prezentácia programu PowerPoint</vt:lpstr>
      <vt:lpstr>Prezentácia programu PowerPoint</vt:lpstr>
      <vt:lpstr>basic terms and quantities</vt:lpstr>
      <vt:lpstr>basic terms and quantities</vt:lpstr>
      <vt:lpstr>Prezentácia programu PowerPoint</vt:lpstr>
      <vt:lpstr>Prezentácia programu PowerPoint</vt:lpstr>
      <vt:lpstr>basic terms and quantities</vt:lpstr>
      <vt:lpstr>Prezentácia programu PowerPoint</vt:lpstr>
      <vt:lpstr>free fall – basic equations (1/2)</vt:lpstr>
      <vt:lpstr>free fall – basic equations (2/2)</vt:lpstr>
      <vt:lpstr>Prezentácia programu PowerPoint</vt:lpstr>
      <vt:lpstr>mathematical pendulum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Basic terms and rules in mathematics</dc:title>
  <dc:creator>ROMAN</dc:creator>
  <cp:lastModifiedBy>Pašteka Roman</cp:lastModifiedBy>
  <cp:revision>477</cp:revision>
  <dcterms:created xsi:type="dcterms:W3CDTF">2015-06-30T04:29:50Z</dcterms:created>
  <dcterms:modified xsi:type="dcterms:W3CDTF">2023-10-10T09:24:19Z</dcterms:modified>
</cp:coreProperties>
</file>